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8" r:id="rId5"/>
    <p:sldMasterId id="2147483682" r:id="rId6"/>
    <p:sldMasterId id="2147483662" r:id="rId7"/>
  </p:sldMasterIdLst>
  <p:notesMasterIdLst>
    <p:notesMasterId r:id="rId18"/>
  </p:notesMasterIdLst>
  <p:handoutMasterIdLst>
    <p:handoutMasterId r:id="rId19"/>
  </p:handoutMasterIdLst>
  <p:sldIdLst>
    <p:sldId id="256" r:id="rId8"/>
    <p:sldId id="26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A09B"/>
    <a:srgbClr val="00608E"/>
    <a:srgbClr val="17467A"/>
    <a:srgbClr val="005191"/>
    <a:srgbClr val="055992"/>
    <a:srgbClr val="017394"/>
    <a:srgbClr val="44C39D"/>
    <a:srgbClr val="020251"/>
    <a:srgbClr val="00B99A"/>
    <a:srgbClr val="017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49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-104" y="-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148" d="100"/>
          <a:sy n="148" d="100"/>
        </p:scale>
        <p:origin x="298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3946F89-3C8B-A74E-BE19-BACA2AE1CA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694FE-5F46-2648-BCB3-488879180D49}" type="slidenum">
              <a:rPr lang="fr-FR" smtClean="0">
                <a:latin typeface="Arial" panose="020B0604020202020204" pitchFamily="34" charset="0"/>
              </a:rPr>
              <a:t>‹#›</a:t>
            </a:fld>
            <a:endParaRPr 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25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E62194E-DFCA-4BBD-A85C-BE14FE4AC49E}" type="datetimeFigureOut">
              <a:rPr lang="fr-FR" smtClean="0"/>
              <a:pPr/>
              <a:t>01/12/21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024C0918-2127-494D-BCD3-BC383FA1C45B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227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4C0918-2127-494D-BCD3-BC383FA1C45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97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se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9035F44-8A02-46B4-B47F-F4E60E9896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2843" y="3247804"/>
            <a:ext cx="2946319" cy="323165"/>
          </a:xfrm>
        </p:spPr>
        <p:txBody>
          <a:bodyPr wrap="none">
            <a:spAutoFit/>
          </a:bodyPr>
          <a:lstStyle>
            <a:lvl1pPr marL="0" indent="0" algn="ctr">
              <a:buNone/>
              <a:defRPr sz="2100" cap="all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Référence dossier</a:t>
            </a:r>
          </a:p>
        </p:txBody>
      </p:sp>
      <p:sp>
        <p:nvSpPr>
          <p:cNvPr id="13" name="Titre 12">
            <a:extLst>
              <a:ext uri="{FF2B5EF4-FFF2-40B4-BE49-F238E27FC236}">
                <a16:creationId xmlns:a16="http://schemas.microsoft.com/office/drawing/2014/main" xmlns="" id="{E6565DA9-72C1-4A7D-AE76-7F62DFD56F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221388"/>
            <a:ext cx="9688875" cy="182819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ipsum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xmlns="" id="{D0B40BE5-0338-447F-B124-9529F25F7B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6883" y="3902872"/>
            <a:ext cx="338234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Lieu</a:t>
            </a:r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4293" y="4270969"/>
            <a:ext cx="3103415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Prénom Nom, Fonction de l’intervenant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02037" y="3687428"/>
            <a:ext cx="387927" cy="21544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6145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2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BFD8773-D6B2-411F-8580-010C32E63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267200" cy="657225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2331FCD1-E250-4EF9-9754-DC1E7A6B6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001" y="161925"/>
            <a:ext cx="5431350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xmlns="" id="{EC714140-CB00-4327-8652-2CA76C0D3C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08000" y="710857"/>
            <a:ext cx="7222050" cy="29084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du sommaire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xmlns="" id="{DCA4E216-1134-467D-ADE8-4AC3039CDE2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608000" y="1885949"/>
            <a:ext cx="7222050" cy="384016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b="1">
                <a:latin typeface="+mn-lt"/>
                <a:cs typeface="Arial" panose="020B0604020202020204" pitchFamily="34" charset="0"/>
              </a:defRPr>
            </a:lvl1pPr>
            <a:lvl2pPr marL="323850" indent="0">
              <a:spcBef>
                <a:spcPts val="0"/>
              </a:spcBef>
              <a:buFontTx/>
              <a:buNone/>
              <a:defRPr sz="1400" b="0">
                <a:latin typeface="+mn-lt"/>
              </a:defRPr>
            </a:lvl2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Titre 2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3624D890-2D50-4DB4-87A1-F6A2F0C51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485" y="6626632"/>
            <a:ext cx="274114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174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+ fond dégrad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2067832-BFDC-48EB-99EE-6F76E68FED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67000">
                <a:schemeClr val="accent2"/>
              </a:gs>
              <a:gs pos="35000">
                <a:srgbClr val="005191"/>
              </a:gs>
              <a:gs pos="0">
                <a:srgbClr val="020251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1D8DD-5FCB-450D-95F1-48BC8C3A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7A78DC-7637-4109-BBDD-413DC606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xmlns="" id="{9C6F09A8-1E7A-4227-AC62-BB5DFF5A11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29E0E8E1-8776-4E1E-9E25-D90821B48FC1}"/>
              </a:ext>
            </a:extLst>
          </p:cNvPr>
          <p:cNvCxnSpPr>
            <a:cxnSpLocks/>
          </p:cNvCxnSpPr>
          <p:nvPr userDrawn="1"/>
        </p:nvCxnSpPr>
        <p:spPr>
          <a:xfrm>
            <a:off x="359999" y="592670"/>
            <a:ext cx="1147200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6F54370C-3C83-44EF-AED9-26116E41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AD1C218D-472B-480C-843F-CCCEE3CDABE5}"/>
              </a:ext>
            </a:extLst>
          </p:cNvPr>
          <p:cNvSpPr txBox="1"/>
          <p:nvPr userDrawn="1"/>
        </p:nvSpPr>
        <p:spPr>
          <a:xfrm>
            <a:off x="11430002" y="6649716"/>
            <a:ext cx="379912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</a:rPr>
              <a:t>© </a:t>
            </a:r>
            <a:r>
              <a:rPr lang="fr-FR" sz="900" b="1" dirty="0" err="1">
                <a:solidFill>
                  <a:schemeClr val="bg1"/>
                </a:solidFill>
              </a:rPr>
              <a:t>cnes</a:t>
            </a:r>
            <a:endParaRPr lang="fr-FR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droite + fo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F706EE2-CE13-4715-B6F8-83FF7D0471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01693A4-7E39-4586-AE6C-D7EDEDA7012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67000">
                <a:schemeClr val="accent2">
                  <a:alpha val="80000"/>
                </a:schemeClr>
              </a:gs>
              <a:gs pos="35000">
                <a:srgbClr val="005191">
                  <a:alpha val="80000"/>
                </a:srgbClr>
              </a:gs>
              <a:gs pos="0">
                <a:srgbClr val="020251">
                  <a:alpha val="8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xmlns="" id="{B75A0A25-8756-4511-A62F-A1E0AC3F20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001" y="161925"/>
            <a:ext cx="5431350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xmlns="" id="{7FCEFED8-BA22-4820-926E-0E5AC163A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8000" y="710857"/>
            <a:ext cx="5432400" cy="332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xmlns="" id="{19A34B22-BAAD-4596-A0C2-B643045A4A4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08000" y="1330325"/>
            <a:ext cx="709822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A0BDDA6F-6D73-4F96-81E5-423C8B139C67}"/>
              </a:ext>
            </a:extLst>
          </p:cNvPr>
          <p:cNvCxnSpPr>
            <a:cxnSpLocks/>
          </p:cNvCxnSpPr>
          <p:nvPr userDrawn="1"/>
        </p:nvCxnSpPr>
        <p:spPr>
          <a:xfrm>
            <a:off x="4105275" y="592670"/>
            <a:ext cx="760095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7225033C-1F46-4D5B-AF8F-00550E3DA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220411A2-D4E9-43AD-BEE7-25B13909D3BD}"/>
              </a:ext>
            </a:extLst>
          </p:cNvPr>
          <p:cNvSpPr txBox="1"/>
          <p:nvPr userDrawn="1"/>
        </p:nvSpPr>
        <p:spPr>
          <a:xfrm>
            <a:off x="11430002" y="6649716"/>
            <a:ext cx="379912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</a:rPr>
              <a:t>© </a:t>
            </a:r>
            <a:r>
              <a:rPr lang="fr-FR" sz="900" b="1" dirty="0" err="1">
                <a:solidFill>
                  <a:schemeClr val="bg1"/>
                </a:solidFill>
              </a:rPr>
              <a:t>cnes</a:t>
            </a:r>
            <a:endParaRPr lang="fr-FR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9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AF4B1AF-3C2B-471A-B0CB-68D5A7E5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F6D91DB-5D9A-4CC3-8095-F75DEEC3D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0" y="1349375"/>
            <a:ext cx="4932000" cy="43200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120A064-31D4-42AE-907A-264DBC27F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349375"/>
            <a:ext cx="4932000" cy="43200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0F725E42-E135-4BB9-A7E6-8DD140B24F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1049" y="1514475"/>
            <a:ext cx="238088" cy="4068000"/>
          </a:xfrm>
          <a:prstGeom prst="rect">
            <a:avLst/>
          </a:prstGeom>
        </p:spPr>
      </p:pic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xmlns="" id="{BC50BAE0-AE32-4D4E-A6B6-B0375453F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BE74D151-8A07-43F8-855E-4AEDCEFB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536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imag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BFD8773-D6B2-411F-8580-010C32E63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267200" cy="657225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2331FCD1-E250-4EF9-9754-DC1E7A6B6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8001" y="161925"/>
            <a:ext cx="5431350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xmlns="" id="{EC714140-CB00-4327-8652-2CA76C0D3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8000" y="710857"/>
            <a:ext cx="5432400" cy="332399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xmlns="" id="{5DF29D38-7158-4649-AD5B-919F941E18D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08000" y="1330325"/>
            <a:ext cx="7098225" cy="43513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A3AAF6A6-744D-4077-9457-8076575F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172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E6B65E-EFEC-405D-81AF-86465BCFB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0849"/>
          </a:xfrm>
        </p:spPr>
        <p:txBody>
          <a:bodyPr/>
          <a:lstStyle>
            <a:lvl1pPr>
              <a:defRPr sz="21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xmlns="" id="{0BAE0C10-DBBF-418C-B4FB-037453E9F1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CF10CCD7-E80C-45A6-9244-EEE6992B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903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xmlns="" id="{D4AE20AA-BB0A-4E74-94B5-C36D025FF4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677901D-18B9-408F-9D22-17BCDFE8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5546" y="6626632"/>
            <a:ext cx="242053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60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E6B65E-EFEC-405D-81AF-86465BCFB5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396657"/>
            <a:ext cx="9688875" cy="304699"/>
          </a:xfrm>
        </p:spPr>
        <p:txBody>
          <a:bodyPr/>
          <a:lstStyle>
            <a:lvl1pPr algn="ctr">
              <a:defRPr sz="2200" cap="all" baseline="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Remerciements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xmlns="" id="{569048E8-B1C0-47BD-A569-E529BAC6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485" y="6626632"/>
            <a:ext cx="274114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98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s avec 3 logos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4">
            <a:extLst>
              <a:ext uri="{FF2B5EF4-FFF2-40B4-BE49-F238E27FC236}">
                <a16:creationId xmlns:a16="http://schemas.microsoft.com/office/drawing/2014/main" xmlns="" id="{7B051257-98FB-47D1-AD92-00FFD55086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69980" y="4583520"/>
            <a:ext cx="1171800" cy="761040"/>
          </a:xfrm>
        </p:spPr>
        <p:txBody>
          <a:bodyPr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13" name="Espace réservé pour une image  4">
            <a:extLst>
              <a:ext uri="{FF2B5EF4-FFF2-40B4-BE49-F238E27FC236}">
                <a16:creationId xmlns:a16="http://schemas.microsoft.com/office/drawing/2014/main" xmlns="" id="{047A7C21-80BF-4B88-9BBD-7BF2004817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9980" y="4583520"/>
            <a:ext cx="1171800" cy="761040"/>
          </a:xfrm>
        </p:spPr>
        <p:txBody>
          <a:bodyPr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xmlns="" id="{757F82D7-D55E-4D03-8981-8D57F63ADB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49980" y="4583520"/>
            <a:ext cx="1171800" cy="761040"/>
          </a:xfrm>
        </p:spPr>
        <p:txBody>
          <a:bodyPr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E6B65E-EFEC-405D-81AF-86465BCFB5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480" y="1396800"/>
            <a:ext cx="9689040" cy="304560"/>
          </a:xfrm>
        </p:spPr>
        <p:txBody>
          <a:bodyPr/>
          <a:lstStyle>
            <a:lvl1pPr algn="ctr">
              <a:defRPr sz="2200" cap="all" baseline="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Remerciements</a:t>
            </a:r>
          </a:p>
        </p:txBody>
      </p: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xmlns="" id="{02FCA550-E61C-4836-85F0-F564BE718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485" y="6626632"/>
            <a:ext cx="274114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904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avec 1 logo parten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xmlns="" id="{091E16AC-6E81-43AE-AF77-622249D7C6F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28075" y="4706938"/>
            <a:ext cx="3335850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3" name="Titre 12">
            <a:extLst>
              <a:ext uri="{FF2B5EF4-FFF2-40B4-BE49-F238E27FC236}">
                <a16:creationId xmlns:a16="http://schemas.microsoft.com/office/drawing/2014/main" xmlns="" id="{E6565DA9-72C1-4A7D-AE76-7F62DFD56F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221388"/>
            <a:ext cx="9688875" cy="182819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ipsum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829F0960-CBD4-456B-BD47-21C6E44981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2843" y="3247804"/>
            <a:ext cx="2946319" cy="323165"/>
          </a:xfrm>
        </p:spPr>
        <p:txBody>
          <a:bodyPr wrap="none">
            <a:spAutoFit/>
          </a:bodyPr>
          <a:lstStyle>
            <a:lvl1pPr marL="0" indent="0" algn="ctr">
              <a:buNone/>
              <a:defRPr sz="2100" cap="all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Référence dossier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xmlns="" id="{38CF1F92-9B75-4E25-A346-D077D6F952E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6883" y="3902872"/>
            <a:ext cx="338234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Lieu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xmlns="" id="{3B1701F7-784D-46BA-8D85-769A15CE2C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4293" y="4270969"/>
            <a:ext cx="3103415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Prénom Nom, Fonction de l’intervenant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02037" y="3687428"/>
            <a:ext cx="387927" cy="21544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17374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avec 3 logos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xmlns="" id="{88568475-D0A2-426E-BB81-6EA864EC55B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69980" y="479232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6" name="Espace réservé pour une image  4">
            <a:extLst>
              <a:ext uri="{FF2B5EF4-FFF2-40B4-BE49-F238E27FC236}">
                <a16:creationId xmlns:a16="http://schemas.microsoft.com/office/drawing/2014/main" xmlns="" id="{E1874CC0-3FC8-449F-9A47-A271E79930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49980" y="479232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7" name="Espace réservé pour une image  4">
            <a:extLst>
              <a:ext uri="{FF2B5EF4-FFF2-40B4-BE49-F238E27FC236}">
                <a16:creationId xmlns:a16="http://schemas.microsoft.com/office/drawing/2014/main" xmlns="" id="{69E89F92-460D-49BC-8E61-84D7C088FB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509980" y="479232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image</a:t>
            </a:r>
          </a:p>
        </p:txBody>
      </p:sp>
      <p:sp>
        <p:nvSpPr>
          <p:cNvPr id="13" name="Titre 12">
            <a:extLst>
              <a:ext uri="{FF2B5EF4-FFF2-40B4-BE49-F238E27FC236}">
                <a16:creationId xmlns:a16="http://schemas.microsoft.com/office/drawing/2014/main" xmlns="" id="{E6565DA9-72C1-4A7D-AE76-7F62DFD56F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1563" y="1221388"/>
            <a:ext cx="9688875" cy="182819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ipsum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xmlns="" id="{78F1BEC1-BFC0-4E23-B9AE-B9CF658971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2843" y="3247804"/>
            <a:ext cx="2946319" cy="323165"/>
          </a:xfrm>
        </p:spPr>
        <p:txBody>
          <a:bodyPr wrap="none">
            <a:spAutoFit/>
          </a:bodyPr>
          <a:lstStyle>
            <a:lvl1pPr marL="0" indent="0" algn="ctr">
              <a:buNone/>
              <a:defRPr sz="2100" cap="all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Référence dossier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xmlns="" id="{324769AC-81AA-4F8C-BF75-14C22B315B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6883" y="3902872"/>
            <a:ext cx="338234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Lieu</a:t>
            </a:r>
          </a:p>
        </p:txBody>
      </p:sp>
      <p:sp>
        <p:nvSpPr>
          <p:cNvPr id="18" name="Espace réservé du texte 5">
            <a:extLst>
              <a:ext uri="{FF2B5EF4-FFF2-40B4-BE49-F238E27FC236}">
                <a16:creationId xmlns:a16="http://schemas.microsoft.com/office/drawing/2014/main" xmlns="" id="{8E03375C-FD45-4574-AA7E-0317C891990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4293" y="4270969"/>
            <a:ext cx="3103415" cy="215444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fr-FR" dirty="0"/>
              <a:t>Prénom Nom, Fonction de l’intervenant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xmlns="" id="{ACFB15F9-D5BF-40F2-8666-C9A09BA4385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02037" y="3687428"/>
            <a:ext cx="387927" cy="21544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974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se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1A6312-8835-4E31-8F70-FBD0E3AB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3279939"/>
            <a:ext cx="6096001" cy="261610"/>
          </a:xfrm>
        </p:spPr>
        <p:txBody>
          <a:bodyPr anchor="ctr" anchorCtr="0"/>
          <a:lstStyle>
            <a:lvl1pPr marL="0" indent="0" algn="ctr">
              <a:buNone/>
              <a:defRPr sz="17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AD0A97A-81D5-47E5-BFC2-8EAEBBA0DF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629025"/>
            <a:ext cx="6096000" cy="18466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xmlns="" id="{F9642905-C31A-41C6-8B69-F14B173FCD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6095998" cy="685800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95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+ 1 logo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4">
            <a:extLst>
              <a:ext uri="{FF2B5EF4-FFF2-40B4-BE49-F238E27FC236}">
                <a16:creationId xmlns:a16="http://schemas.microsoft.com/office/drawing/2014/main" xmlns="" id="{F20B399D-A684-4EF1-BFD5-9C2A62FCEBF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58100" y="418536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1A6312-8835-4E31-8F70-FBD0E3AB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3279939"/>
            <a:ext cx="6096001" cy="261610"/>
          </a:xfrm>
        </p:spPr>
        <p:txBody>
          <a:bodyPr anchor="ctr" anchorCtr="0"/>
          <a:lstStyle>
            <a:lvl1pPr marL="0" indent="0" algn="ctr">
              <a:buNone/>
              <a:defRPr sz="17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AD0A97A-81D5-47E5-BFC2-8EAEBBA0DF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629025"/>
            <a:ext cx="6096000" cy="18466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xmlns="" id="{F9642905-C31A-41C6-8B69-F14B173FCD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6095998" cy="685800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367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 + 3 logos parten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4">
            <a:extLst>
              <a:ext uri="{FF2B5EF4-FFF2-40B4-BE49-F238E27FC236}">
                <a16:creationId xmlns:a16="http://schemas.microsoft.com/office/drawing/2014/main" xmlns="" id="{BCAE0AC3-3AD1-45CC-B8DE-CEFD7DC6327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18100" y="438444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14" name="Espace réservé pour une image  4">
            <a:extLst>
              <a:ext uri="{FF2B5EF4-FFF2-40B4-BE49-F238E27FC236}">
                <a16:creationId xmlns:a16="http://schemas.microsoft.com/office/drawing/2014/main" xmlns="" id="{84333F62-BE85-4EFD-B930-BDC531708F0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58100" y="438444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15" name="Espace réservé pour une image  4">
            <a:extLst>
              <a:ext uri="{FF2B5EF4-FFF2-40B4-BE49-F238E27FC236}">
                <a16:creationId xmlns:a16="http://schemas.microsoft.com/office/drawing/2014/main" xmlns="" id="{2F017C8B-246A-402C-915F-A0ECF37459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998100" y="4384440"/>
            <a:ext cx="1171800" cy="7610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1A6312-8835-4E31-8F70-FBD0E3AB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8" y="3279939"/>
            <a:ext cx="6096001" cy="261610"/>
          </a:xfrm>
        </p:spPr>
        <p:txBody>
          <a:bodyPr anchor="ctr" anchorCtr="0"/>
          <a:lstStyle>
            <a:lvl1pPr marL="0" indent="0" algn="ctr">
              <a:buNone/>
              <a:defRPr sz="17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de la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AD0A97A-81D5-47E5-BFC2-8EAEBBA0DF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629025"/>
            <a:ext cx="6096000" cy="18466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xmlns="" id="{F9642905-C31A-41C6-8B69-F14B173FCD3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0"/>
            <a:ext cx="6095998" cy="6858000"/>
          </a:xfrm>
          <a:solidFill>
            <a:schemeClr val="bg1">
              <a:lumMod val="95000"/>
            </a:schemeClr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63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C6A2834B-471C-4F69-9C29-4C8188116C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38499" y="3565689"/>
            <a:ext cx="3714158" cy="338554"/>
          </a:xfrm>
        </p:spPr>
        <p:txBody>
          <a:bodyPr anchor="t" anchorCtr="0"/>
          <a:lstStyle>
            <a:lvl1pPr marL="0" indent="0" algn="l">
              <a:buNone/>
              <a:defRPr sz="2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Sous-titre du chapitre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xmlns="" id="{88E4FC56-8F82-4C91-95CD-8C28C6BD5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99" y="2455939"/>
            <a:ext cx="7115175" cy="1107996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xmlns="" id="{77AF8B26-ABF4-4C6D-AA25-D7ECE43838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639964" y="-649367"/>
            <a:ext cx="3651642" cy="7632859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1619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1D8DD-5FCB-450D-95F1-48BC8C3A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7A78DC-7637-4109-BBDD-413DC6068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xmlns="" id="{D6202B63-E625-4774-AFF8-E26F52A8CE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629C28CA-FCF4-455C-AB4E-BD49AF7A8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5546" y="6626632"/>
            <a:ext cx="242053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13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681D8DD-5FCB-450D-95F1-48BC8C3A69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710857"/>
            <a:ext cx="11479575" cy="290849"/>
          </a:xfrm>
        </p:spPr>
        <p:txBody>
          <a:bodyPr/>
          <a:lstStyle>
            <a:lvl1pPr>
              <a:defRPr sz="2100"/>
            </a:lvl1pPr>
          </a:lstStyle>
          <a:p>
            <a:r>
              <a:rPr lang="fr-FR" dirty="0"/>
              <a:t>Titre du 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7A78DC-7637-4109-BBDD-413DC606863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08000" y="1885949"/>
            <a:ext cx="7231575" cy="3840163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b="1">
                <a:latin typeface="+mn-lt"/>
                <a:cs typeface="Arial" panose="020B0604020202020204" pitchFamily="34" charset="0"/>
              </a:defRPr>
            </a:lvl1pPr>
            <a:lvl2pPr marL="323850" indent="0">
              <a:spcBef>
                <a:spcPts val="0"/>
              </a:spcBef>
              <a:buFontTx/>
              <a:buNone/>
              <a:defRPr sz="1400" b="0">
                <a:latin typeface="+mn-lt"/>
              </a:defRPr>
            </a:lvl2pPr>
          </a:lstStyle>
          <a:p>
            <a:pPr lvl="0"/>
            <a:r>
              <a:rPr lang="fr-FR" dirty="0"/>
              <a:t>Titre 1</a:t>
            </a:r>
          </a:p>
          <a:p>
            <a:pPr lvl="0"/>
            <a:r>
              <a:rPr lang="fr-FR" dirty="0"/>
              <a:t>Titre 2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xmlns="" id="{05B55D58-252C-4A26-97F9-98D78228AE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61925"/>
            <a:ext cx="8601075" cy="276225"/>
          </a:xfrm>
        </p:spPr>
        <p:txBody>
          <a:bodyPr anchor="ctr" anchorCtr="0">
            <a:no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Indiquez l’objet de la présentation - Date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EF7DD7EC-824B-4239-B9F9-268D654BD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5546" y="6626632"/>
            <a:ext cx="242053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538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8.xml"/><Relationship Id="rId12" Type="http://schemas.openxmlformats.org/officeDocument/2006/relationships/theme" Target="../theme/theme4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563" y="1221388"/>
            <a:ext cx="9688875" cy="182819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présentation</a:t>
            </a:r>
            <a:br>
              <a:rPr lang="fr-FR" dirty="0"/>
            </a:b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882" y="3910282"/>
            <a:ext cx="3382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lvl="0"/>
            <a:r>
              <a:rPr lang="fr-FR" dirty="0"/>
              <a:t>Lieu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8C5728B4-381A-4324-BDC3-7C5EC619356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66536" y="6141600"/>
            <a:ext cx="1458929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7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7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1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815886"/>
            <a:ext cx="6096000" cy="290849"/>
          </a:xfrm>
          <a:prstGeom prst="rect">
            <a:avLst/>
          </a:prstGeom>
        </p:spPr>
        <p:txBody>
          <a:bodyPr vert="horz" wrap="square" lIns="360000" tIns="0" rIns="360000" bIns="0" rtlCol="0" anchor="b" anchorCtr="0">
            <a:spAutoFit/>
          </a:bodyPr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3631673"/>
            <a:ext cx="609600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Texte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D357CBFF-1346-4243-BCAA-9A7DE088190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414536" y="6141600"/>
            <a:ext cx="1458929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100" b="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1200" kern="1200" cap="all" baseline="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7BB7EDC-2534-4611-95D5-5BE52031260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67000">
                <a:schemeClr val="accent2"/>
              </a:gs>
              <a:gs pos="35000">
                <a:srgbClr val="005191"/>
              </a:gs>
              <a:gs pos="0">
                <a:srgbClr val="020251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99" y="3009937"/>
            <a:ext cx="7115175" cy="55399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fr-FR" dirty="0"/>
              <a:t>Titre du chapitre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35191" y="-663654"/>
            <a:ext cx="4243149" cy="7632859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/>
          <a:p>
            <a:pPr lvl="0"/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0196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49600" b="1" i="0" kern="1200" cap="all" baseline="0">
          <a:solidFill>
            <a:schemeClr val="bg1">
              <a:alpha val="30000"/>
            </a:schemeClr>
          </a:solidFill>
          <a:latin typeface="Arial Black" panose="020B0604020202020204" pitchFamily="34" charset="0"/>
          <a:ea typeface="+mn-ea"/>
          <a:cs typeface="+mn-cs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4189B0E-4232-4851-A5E1-1A78B7400FE9}"/>
              </a:ext>
            </a:extLst>
          </p:cNvPr>
          <p:cNvSpPr/>
          <p:nvPr userDrawn="1"/>
        </p:nvSpPr>
        <p:spPr>
          <a:xfrm>
            <a:off x="0" y="6572250"/>
            <a:ext cx="12192000" cy="285750"/>
          </a:xfrm>
          <a:prstGeom prst="rect">
            <a:avLst/>
          </a:prstGeom>
          <a:gradFill flip="none" rotWithShape="1">
            <a:gsLst>
              <a:gs pos="100000">
                <a:srgbClr val="44C39D"/>
              </a:gs>
              <a:gs pos="48000">
                <a:srgbClr val="005191"/>
              </a:gs>
              <a:gs pos="0">
                <a:srgbClr val="020251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n-lt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A6A2C4F3-B1B4-4B67-9AFC-BE865E16589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387011" y="291600"/>
            <a:ext cx="1458929" cy="360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62F45DC-63E1-4EBC-95E6-773028F53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084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BB30519-CF86-4456-A8A0-1EDAF78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1374775"/>
            <a:ext cx="11472001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Niveau 1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DCF15A00-D01B-4BCF-ABFD-235FCA9AC8A4}"/>
              </a:ext>
            </a:extLst>
          </p:cNvPr>
          <p:cNvCxnSpPr/>
          <p:nvPr userDrawn="1"/>
        </p:nvCxnSpPr>
        <p:spPr>
          <a:xfrm>
            <a:off x="359999" y="592670"/>
            <a:ext cx="9688876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xmlns="" id="{AF5E90D5-963E-4737-97EC-DBB9CEB6E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485" y="6626632"/>
            <a:ext cx="274114" cy="184666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F15C832-BA88-44B2-B74D-EBDA7A9ACE5F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A9577CE9-D949-47EC-853B-FEF4C9581CBB}"/>
              </a:ext>
            </a:extLst>
          </p:cNvPr>
          <p:cNvSpPr txBox="1"/>
          <p:nvPr userDrawn="1"/>
        </p:nvSpPr>
        <p:spPr>
          <a:xfrm>
            <a:off x="11430002" y="6649716"/>
            <a:ext cx="379912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+mn-lt"/>
              </a:rPr>
              <a:t>© </a:t>
            </a:r>
            <a:r>
              <a:rPr lang="fr-FR" sz="900" b="1" dirty="0" err="1">
                <a:solidFill>
                  <a:schemeClr val="bg1"/>
                </a:solidFill>
                <a:latin typeface="+mn-lt"/>
              </a:rPr>
              <a:t>cnes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977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70" r:id="rId6"/>
    <p:sldLayoutId id="2147483673" r:id="rId7"/>
    <p:sldLayoutId id="2147483671" r:id="rId8"/>
    <p:sldLayoutId id="2147483672" r:id="rId9"/>
    <p:sldLayoutId id="2147483674" r:id="rId10"/>
    <p:sldLayoutId id="214748367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35242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v"/>
        <a:defRPr sz="1600" b="1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076325" indent="-3143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Ø"/>
        <a:defRPr sz="1600" kern="1200">
          <a:solidFill>
            <a:schemeClr val="bg2"/>
          </a:solidFill>
          <a:latin typeface="+mn-lt"/>
          <a:ea typeface="+mn-ea"/>
          <a:cs typeface="Arial" panose="020B0604020202020204" pitchFamily="34" charset="0"/>
        </a:defRPr>
      </a:lvl3pPr>
      <a:lvl4pPr marL="1524000" indent="-228600" algn="l" defTabSz="9144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Font typeface="Courier New" panose="02070309020205020404" pitchFamily="49" charset="0"/>
        <a:buChar char="o"/>
        <a:defRPr sz="1400" kern="1200">
          <a:solidFill>
            <a:schemeClr val="bg2"/>
          </a:solidFill>
          <a:latin typeface="+mn-lt"/>
          <a:ea typeface="+mn-ea"/>
          <a:cs typeface="Arial" panose="020B0604020202020204" pitchFamily="34" charset="0"/>
        </a:defRPr>
      </a:lvl4pPr>
      <a:lvl5pPr marL="1971675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icolas.kuhn.ietf@gmail.com" TargetMode="External"/><Relationship Id="rId4" Type="http://schemas.openxmlformats.org/officeDocument/2006/relationships/hyperlink" Target="mailto:emile.stephan@orange.com" TargetMode="External"/><Relationship Id="rId5" Type="http://schemas.openxmlformats.org/officeDocument/2006/relationships/hyperlink" Target="mailto:gorry@erg.abdn.ac.uk" TargetMode="External"/><Relationship Id="rId6" Type="http://schemas.openxmlformats.org/officeDocument/2006/relationships/hyperlink" Target="mailto:tom@erg.abdn.ac.uk" TargetMode="External"/><Relationship Id="rId7" Type="http://schemas.openxmlformats.org/officeDocument/2006/relationships/hyperlink" Target="mailto:huitema@huitema.ne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rivate-octopus/picoquic/pull/1204" TargetMode="External"/><Relationship Id="rId4" Type="http://schemas.openxmlformats.org/officeDocument/2006/relationships/hyperlink" Target="mailto:nicolas.kuhn.ietf@gmail.com" TargetMode="External"/><Relationship Id="rId5" Type="http://schemas.openxmlformats.org/officeDocument/2006/relationships/hyperlink" Target="mailto:emile.stephan@orange.com" TargetMode="External"/><Relationship Id="rId6" Type="http://schemas.openxmlformats.org/officeDocument/2006/relationships/hyperlink" Target="mailto:gorry@erg.abdn.ac.uk" TargetMode="External"/><Relationship Id="rId7" Type="http://schemas.openxmlformats.org/officeDocument/2006/relationships/hyperlink" Target="mailto:tom@erg.abdn.ac.uk" TargetMode="External"/><Relationship Id="rId8" Type="http://schemas.openxmlformats.org/officeDocument/2006/relationships/hyperlink" Target="mailto:huitema@huitema.net" TargetMode="External"/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github.com/private-octopus/picoquic/pull/120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forge.net4sat.org/kuhnn/openbach-example-simpl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hyperlink" Target="https://github.com/private-octopus/picoquic/pull/1209" TargetMode="External"/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datatracker.ietf.org/doc/html/draft-kuhn-quic-0rtt-bd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github.com/private-octopus/picoquic/pull/107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5" Type="http://schemas.openxmlformats.org/officeDocument/2006/relationships/image" Target="../media/image15.emf"/><Relationship Id="rId6" Type="http://schemas.openxmlformats.org/officeDocument/2006/relationships/hyperlink" Target="https://github.com/private-octopus/picoquic/pull/1209" TargetMode="External"/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xmlns="" id="{C4411A78-3E90-1747-B96F-B262C88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880" y="1115510"/>
            <a:ext cx="9688875" cy="1218795"/>
          </a:xfrm>
        </p:spPr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xmlns="" id="{81FC8514-297D-1241-A1F2-74F828B2A6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92794" y="2802686"/>
            <a:ext cx="2765932" cy="369332"/>
          </a:xfrm>
        </p:spPr>
        <p:txBody>
          <a:bodyPr/>
          <a:lstStyle/>
          <a:p>
            <a:r>
              <a:rPr lang="fr-FR" sz="2400" dirty="0" smtClean="0"/>
              <a:t>2</a:t>
            </a:r>
            <a:r>
              <a:rPr lang="fr-FR" sz="2400" baseline="30000" dirty="0" smtClean="0"/>
              <a:t>nd</a:t>
            </a:r>
            <a:r>
              <a:rPr lang="fr-FR" sz="2400" dirty="0" smtClean="0"/>
              <a:t> </a:t>
            </a:r>
            <a:r>
              <a:rPr lang="fr-FR" sz="2400" dirty="0" err="1" smtClean="0"/>
              <a:t>December</a:t>
            </a:r>
            <a:r>
              <a:rPr lang="fr-FR" sz="2400" dirty="0" smtClean="0"/>
              <a:t> </a:t>
            </a:r>
            <a:r>
              <a:rPr lang="fr-FR" sz="2400" dirty="0" smtClean="0"/>
              <a:t>2021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3471775" y="3243587"/>
            <a:ext cx="528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1"/>
                </a:solidFill>
              </a:rPr>
              <a:t>N</a:t>
            </a:r>
            <a:r>
              <a:rPr lang="fr-FR" dirty="0">
                <a:solidFill>
                  <a:schemeClr val="accent1"/>
                </a:solidFill>
              </a:rPr>
              <a:t>. Kuhn </a:t>
            </a:r>
            <a:r>
              <a:rPr lang="fr-FR" dirty="0" smtClean="0">
                <a:solidFill>
                  <a:schemeClr val="accent1"/>
                </a:solidFill>
              </a:rPr>
              <a:t>(CNES) </a:t>
            </a:r>
            <a:r>
              <a:rPr lang="fr-FR" dirty="0" smtClean="0">
                <a:solidFill>
                  <a:schemeClr val="accent1"/>
                </a:solidFill>
                <a:hlinkClick r:id="rId3"/>
              </a:rPr>
              <a:t>nicolas.kuhn.ietf@gmail.com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endParaRPr lang="fr-FR" dirty="0">
              <a:solidFill>
                <a:schemeClr val="accent1"/>
              </a:solidFill>
            </a:endParaRPr>
          </a:p>
          <a:p>
            <a:pPr algn="ctr"/>
            <a:r>
              <a:rPr lang="fr-FR" dirty="0">
                <a:solidFill>
                  <a:schemeClr val="accent1"/>
                </a:solidFill>
              </a:rPr>
              <a:t>E. Stephan (</a:t>
            </a:r>
            <a:r>
              <a:rPr lang="fr-FR" dirty="0" smtClean="0">
                <a:solidFill>
                  <a:schemeClr val="accent1"/>
                </a:solidFill>
              </a:rPr>
              <a:t>Orange) </a:t>
            </a:r>
            <a:r>
              <a:rPr lang="fr-FR" dirty="0" smtClean="0">
                <a:solidFill>
                  <a:schemeClr val="accent1"/>
                </a:solidFill>
                <a:hlinkClick r:id="rId4"/>
              </a:rPr>
              <a:t>emile.stephan@orange.com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endParaRPr lang="fr-FR" dirty="0">
              <a:solidFill>
                <a:schemeClr val="accent1"/>
              </a:solidFill>
            </a:endParaRPr>
          </a:p>
          <a:p>
            <a:pPr algn="ctr"/>
            <a:r>
              <a:rPr lang="fr-FR" dirty="0">
                <a:solidFill>
                  <a:schemeClr val="accent1"/>
                </a:solidFill>
              </a:rPr>
              <a:t>G. Fairhurst (</a:t>
            </a:r>
            <a:r>
              <a:rPr lang="fr-FR" dirty="0" err="1" smtClean="0">
                <a:solidFill>
                  <a:schemeClr val="accent1"/>
                </a:solidFill>
              </a:rPr>
              <a:t>University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>
                <a:solidFill>
                  <a:schemeClr val="accent1"/>
                </a:solidFill>
              </a:rPr>
              <a:t>of </a:t>
            </a:r>
            <a:r>
              <a:rPr lang="fr-FR" dirty="0" smtClean="0">
                <a:solidFill>
                  <a:schemeClr val="accent1"/>
                </a:solidFill>
              </a:rPr>
              <a:t>Aberdeen) </a:t>
            </a:r>
            <a:r>
              <a:rPr lang="fr-FR" dirty="0" smtClean="0">
                <a:solidFill>
                  <a:schemeClr val="accent1"/>
                </a:solidFill>
                <a:hlinkClick r:id="rId5"/>
              </a:rPr>
              <a:t>gorry@erg.abdn.ac.uk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endParaRPr lang="fr-FR" dirty="0">
              <a:solidFill>
                <a:schemeClr val="accent1"/>
              </a:solidFill>
            </a:endParaRPr>
          </a:p>
          <a:p>
            <a:pPr algn="ctr"/>
            <a:r>
              <a:rPr lang="fr-FR" dirty="0">
                <a:solidFill>
                  <a:schemeClr val="accent1"/>
                </a:solidFill>
              </a:rPr>
              <a:t>T. Jones (</a:t>
            </a:r>
            <a:r>
              <a:rPr lang="fr-FR" dirty="0" err="1" smtClean="0">
                <a:solidFill>
                  <a:schemeClr val="accent1"/>
                </a:solidFill>
              </a:rPr>
              <a:t>University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>
                <a:solidFill>
                  <a:schemeClr val="accent1"/>
                </a:solidFill>
              </a:rPr>
              <a:t>of </a:t>
            </a:r>
            <a:r>
              <a:rPr lang="fr-FR" dirty="0" smtClean="0">
                <a:solidFill>
                  <a:schemeClr val="accent1"/>
                </a:solidFill>
              </a:rPr>
              <a:t>Aberdeen) </a:t>
            </a:r>
            <a:r>
              <a:rPr lang="fr-FR" dirty="0" smtClean="0">
                <a:solidFill>
                  <a:schemeClr val="accent1"/>
                </a:solidFill>
                <a:hlinkClick r:id="rId6"/>
              </a:rPr>
              <a:t>tom@erg.abdn.ac.uk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endParaRPr lang="fr-FR" dirty="0">
              <a:solidFill>
                <a:schemeClr val="accent1"/>
              </a:solidFill>
            </a:endParaRPr>
          </a:p>
          <a:p>
            <a:pPr algn="ctr"/>
            <a:r>
              <a:rPr lang="fr-FR" dirty="0">
                <a:solidFill>
                  <a:schemeClr val="accent1"/>
                </a:solidFill>
              </a:rPr>
              <a:t>C. Huitema </a:t>
            </a:r>
            <a:r>
              <a:rPr lang="fr-FR" dirty="0" smtClean="0">
                <a:solidFill>
                  <a:schemeClr val="accent1"/>
                </a:solidFill>
              </a:rPr>
              <a:t>(</a:t>
            </a:r>
            <a:r>
              <a:rPr lang="fr-FR" dirty="0" err="1" smtClean="0">
                <a:solidFill>
                  <a:schemeClr val="accent1"/>
                </a:solidFill>
              </a:rPr>
              <a:t>Private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>
                <a:solidFill>
                  <a:schemeClr val="accent1"/>
                </a:solidFill>
              </a:rPr>
              <a:t>Octopus</a:t>
            </a: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dirty="0" smtClean="0">
                <a:solidFill>
                  <a:schemeClr val="accent1"/>
                </a:solidFill>
              </a:rPr>
              <a:t>Inc.) </a:t>
            </a:r>
            <a:r>
              <a:rPr lang="fr-FR" dirty="0" smtClean="0">
                <a:solidFill>
                  <a:schemeClr val="accent1"/>
                </a:solidFill>
                <a:hlinkClick r:id="rId7"/>
              </a:rPr>
              <a:t>huitema@huitema.net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625902" y="2505440"/>
            <a:ext cx="6894916" cy="369332"/>
          </a:xfrm>
        </p:spPr>
        <p:txBody>
          <a:bodyPr/>
          <a:lstStyle/>
          <a:p>
            <a:r>
              <a:rPr lang="en-US" sz="2400" dirty="0"/>
              <a:t>2nd QUIC and Satellite Open Stakeholder Meeting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3113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10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47425" y="997767"/>
            <a:ext cx="1152236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draft</a:t>
            </a:r>
            <a:r>
              <a:rPr lang="en-US" sz="2400" dirty="0" smtClean="0"/>
              <a:t>-kuhn-quic-0rtt-bdp includes 3 </a:t>
            </a:r>
            <a:r>
              <a:rPr lang="en-US" sz="2400" dirty="0" smtClean="0"/>
              <a:t>different proposed methods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2 methods are implemented in </a:t>
            </a:r>
            <a:r>
              <a:rPr lang="en-US" sz="2400" dirty="0" err="1" smtClean="0"/>
              <a:t>picoquic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BDP frame </a:t>
            </a:r>
            <a:r>
              <a:rPr lang="en-US" sz="2400" dirty="0"/>
              <a:t>-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github.com/private-octopus/picoquic/pull/1209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	local </a:t>
            </a:r>
            <a:r>
              <a:rPr lang="en-US" sz="2400" dirty="0"/>
              <a:t>storage of CWND, RTT parameters - </a:t>
            </a:r>
            <a:r>
              <a:rPr lang="en-US" sz="2400" dirty="0" smtClean="0"/>
              <a:t>		</a:t>
            </a:r>
          </a:p>
          <a:p>
            <a:r>
              <a:rPr lang="en-US" sz="2400" u="sng" dirty="0">
                <a:hlinkClick r:id="rId3"/>
              </a:rPr>
              <a:t>	</a:t>
            </a:r>
            <a:r>
              <a:rPr lang="en-US" sz="2400" u="sng" dirty="0" smtClean="0">
                <a:hlinkClick r:id="rId3"/>
              </a:rPr>
              <a:t>	</a:t>
            </a: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github.com/private-octopus/picoquic/pull/1204</a:t>
            </a:r>
            <a:endParaRPr lang="en-US" sz="2400" dirty="0" smtClean="0"/>
          </a:p>
          <a:p>
            <a:endParaRPr lang="en-US" sz="2400" b="1" dirty="0"/>
          </a:p>
          <a:p>
            <a:r>
              <a:rPr lang="en-US" sz="2400" b="1" dirty="0" smtClean="0"/>
              <a:t>Any </a:t>
            </a:r>
            <a:r>
              <a:rPr lang="en-US" sz="2400" b="1" dirty="0" smtClean="0"/>
              <a:t>comments </a:t>
            </a:r>
            <a:r>
              <a:rPr lang="en-US" sz="2400" b="1" dirty="0" smtClean="0"/>
              <a:t>?</a:t>
            </a:r>
            <a:endParaRPr lang="en-US" sz="2400" dirty="0" smtClean="0"/>
          </a:p>
          <a:p>
            <a:r>
              <a:rPr lang="en-US" sz="2400" dirty="0" smtClean="0"/>
              <a:t>We </a:t>
            </a:r>
            <a:r>
              <a:rPr lang="en-US" sz="2400" dirty="0" smtClean="0"/>
              <a:t>are available through mail ! </a:t>
            </a:r>
          </a:p>
          <a:p>
            <a:pPr lvl="2"/>
            <a:r>
              <a:rPr lang="en-US" sz="2400" i="1" dirty="0"/>
              <a:t>N. Kuhn (CNES) </a:t>
            </a:r>
            <a:r>
              <a:rPr lang="en-US" sz="2400" i="1" dirty="0" smtClean="0">
                <a:hlinkClick r:id="rId4"/>
              </a:rPr>
              <a:t>nicolas.kuhn.ietf@gmail.com</a:t>
            </a:r>
            <a:r>
              <a:rPr lang="en-US" sz="2400" i="1" dirty="0" smtClean="0"/>
              <a:t>  </a:t>
            </a:r>
            <a:endParaRPr lang="en-US" sz="2400" i="1" dirty="0"/>
          </a:p>
          <a:p>
            <a:pPr lvl="2"/>
            <a:r>
              <a:rPr lang="en-US" sz="2400" i="1" dirty="0"/>
              <a:t>E. Stephan (Orange) </a:t>
            </a:r>
            <a:r>
              <a:rPr lang="en-US" sz="2400" i="1" dirty="0" smtClean="0">
                <a:hlinkClick r:id="rId5"/>
              </a:rPr>
              <a:t>emile.stephan@orange.com</a:t>
            </a:r>
            <a:r>
              <a:rPr lang="en-US" sz="2400" i="1" dirty="0" smtClean="0"/>
              <a:t>  </a:t>
            </a:r>
            <a:endParaRPr lang="en-US" sz="2400" i="1" dirty="0"/>
          </a:p>
          <a:p>
            <a:pPr lvl="2"/>
            <a:r>
              <a:rPr lang="en-US" sz="2400" i="1" dirty="0"/>
              <a:t>G. Fairhurst (University of Aberdeen) </a:t>
            </a:r>
            <a:r>
              <a:rPr lang="en-US" sz="2400" i="1" dirty="0" smtClean="0">
                <a:hlinkClick r:id="rId6"/>
              </a:rPr>
              <a:t>gorry@erg.abdn.ac.uk</a:t>
            </a:r>
            <a:r>
              <a:rPr lang="en-US" sz="2400" i="1" dirty="0" smtClean="0"/>
              <a:t>  </a:t>
            </a:r>
            <a:endParaRPr lang="en-US" sz="2400" i="1" dirty="0"/>
          </a:p>
          <a:p>
            <a:pPr lvl="2"/>
            <a:r>
              <a:rPr lang="en-US" sz="2400" i="1" dirty="0"/>
              <a:t>T. Jones (University of Aberdeen) </a:t>
            </a:r>
            <a:r>
              <a:rPr lang="en-US" sz="2400" i="1" dirty="0" smtClean="0">
                <a:hlinkClick r:id="rId7"/>
              </a:rPr>
              <a:t>tom@erg.abdn.ac.uk</a:t>
            </a:r>
            <a:r>
              <a:rPr lang="en-US" sz="2400" i="1" dirty="0" smtClean="0"/>
              <a:t>  </a:t>
            </a:r>
            <a:endParaRPr lang="en-US" sz="2400" i="1" dirty="0"/>
          </a:p>
          <a:p>
            <a:pPr lvl="2"/>
            <a:r>
              <a:rPr lang="en-US" sz="2400" i="1" dirty="0"/>
              <a:t>C. Huitema (Private Octopus Inc.) </a:t>
            </a:r>
            <a:r>
              <a:rPr lang="en-US" sz="2400" i="1" dirty="0" smtClean="0">
                <a:hlinkClick r:id="rId8"/>
              </a:rPr>
              <a:t>huitema@huitema.net</a:t>
            </a:r>
            <a:r>
              <a:rPr lang="en-US" sz="2400" i="1" dirty="0" smtClean="0"/>
              <a:t>  </a:t>
            </a:r>
            <a:endParaRPr lang="en-US" sz="2400" i="1" dirty="0"/>
          </a:p>
          <a:p>
            <a:endParaRPr lang="en-US" sz="2400" dirty="0" smtClean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1404D3F8-2A23-3149-821B-24366EC2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0849"/>
          </a:xfrm>
        </p:spPr>
        <p:txBody>
          <a:bodyPr/>
          <a:lstStyle/>
          <a:p>
            <a:r>
              <a:rPr lang="fr-FR" dirty="0" smtClean="0"/>
              <a:t>Questions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832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1"/>
          <p:cNvSpPr txBox="1">
            <a:spLocks/>
          </p:cNvSpPr>
          <p:nvPr/>
        </p:nvSpPr>
        <p:spPr>
          <a:xfrm>
            <a:off x="235581" y="1043712"/>
            <a:ext cx="5979885" cy="54071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 MT Std Light" panose="020B0302030403020204" pitchFamily="34" charset="0"/>
                <a:ea typeface="+mn-ea"/>
                <a:cs typeface="+mn-cs"/>
              </a:defRPr>
            </a:lvl1pPr>
            <a:lvl2pPr marL="361950" indent="-3524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76325" indent="-3143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16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24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14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97167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2400" dirty="0" smtClean="0">
                <a:latin typeface="Arial"/>
                <a:cs typeface="Arial"/>
              </a:rPr>
              <a:t>Tests </a:t>
            </a:r>
            <a:r>
              <a:rPr lang="fr-FR" sz="2400" dirty="0" err="1" smtClean="0">
                <a:latin typeface="Arial"/>
                <a:cs typeface="Arial"/>
              </a:rPr>
              <a:t>based</a:t>
            </a:r>
            <a:r>
              <a:rPr lang="fr-FR" sz="2400" dirty="0" smtClean="0">
                <a:latin typeface="Arial"/>
                <a:cs typeface="Arial"/>
              </a:rPr>
              <a:t> on open </a:t>
            </a:r>
            <a:r>
              <a:rPr lang="fr-FR" sz="2400" dirty="0" err="1" smtClean="0">
                <a:latin typeface="Arial"/>
                <a:cs typeface="Arial"/>
              </a:rPr>
              <a:t>platform</a:t>
            </a:r>
            <a:r>
              <a:rPr lang="fr-FR" sz="2400" dirty="0" smtClean="0">
                <a:latin typeface="Arial"/>
                <a:cs typeface="Arial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2400" dirty="0" smtClean="0">
                <a:latin typeface="Arial"/>
                <a:cs typeface="Arial"/>
                <a:hlinkClick r:id="rId2"/>
              </a:rPr>
              <a:t>https://forge.net4sat.org/kuhnn/openbach-example-simple</a:t>
            </a:r>
            <a:endParaRPr lang="fr-FR" sz="2400" dirty="0" smtClean="0">
              <a:latin typeface="Arial"/>
              <a:cs typeface="Arial"/>
            </a:endParaRPr>
          </a:p>
          <a:p>
            <a:pPr marL="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2400" b="0" dirty="0" smtClean="0">
                <a:latin typeface="Arial"/>
                <a:cs typeface="Arial"/>
              </a:rPr>
              <a:t>PICOQUIC </a:t>
            </a:r>
            <a:r>
              <a:rPr lang="fr-FR" sz="2400" b="0" dirty="0" err="1" smtClean="0">
                <a:latin typeface="Arial"/>
                <a:cs typeface="Arial"/>
              </a:rPr>
              <a:t>implementation</a:t>
            </a:r>
            <a:r>
              <a:rPr lang="fr-FR" sz="2400" b="0" dirty="0" smtClean="0">
                <a:latin typeface="Arial"/>
                <a:cs typeface="Arial"/>
              </a:rPr>
              <a:t> of QUIC</a:t>
            </a:r>
            <a:endParaRPr lang="fr-FR" sz="2400" b="0" dirty="0">
              <a:latin typeface="Arial"/>
              <a:cs typeface="Arial"/>
            </a:endParaRPr>
          </a:p>
          <a:p>
            <a:pPr marL="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2400" b="0" dirty="0" smtClean="0">
                <a:latin typeface="Arial"/>
                <a:cs typeface="Arial"/>
              </a:rPr>
              <a:t>CC (</a:t>
            </a:r>
            <a:r>
              <a:rPr lang="fr-FR" sz="2400" b="0" dirty="0" smtClean="0">
                <a:latin typeface="Arial"/>
                <a:cs typeface="Arial"/>
              </a:rPr>
              <a:t>PICOQUIC </a:t>
            </a:r>
            <a:r>
              <a:rPr lang="fr-FR" sz="2400" b="0" dirty="0" err="1" smtClean="0">
                <a:latin typeface="Arial"/>
                <a:cs typeface="Arial"/>
              </a:rPr>
              <a:t>with</a:t>
            </a:r>
            <a:r>
              <a:rPr lang="fr-FR" sz="2400" b="0" dirty="0" smtClean="0">
                <a:latin typeface="Arial"/>
                <a:cs typeface="Arial"/>
              </a:rPr>
              <a:t> BBR</a:t>
            </a:r>
            <a:r>
              <a:rPr lang="fr-FR" sz="2400" b="0" dirty="0" smtClean="0">
                <a:latin typeface="Arial"/>
                <a:cs typeface="Arial"/>
              </a:rPr>
              <a:t>)</a:t>
            </a:r>
          </a:p>
          <a:p>
            <a:pPr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/>
                <a:cs typeface="Arial"/>
              </a:rPr>
              <a:t>Variable RTT (100 ms -&gt; 500 </a:t>
            </a:r>
            <a:r>
              <a:rPr lang="fr-FR" sz="2400" dirty="0" smtClean="0">
                <a:latin typeface="Arial"/>
                <a:cs typeface="Arial"/>
              </a:rPr>
              <a:t>ms)</a:t>
            </a:r>
          </a:p>
          <a:p>
            <a:pPr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Arial"/>
                <a:cs typeface="Arial"/>
              </a:rPr>
              <a:t>Size: </a:t>
            </a:r>
            <a:r>
              <a:rPr lang="fr-FR" sz="2400" dirty="0">
                <a:latin typeface="Arial"/>
                <a:cs typeface="Arial"/>
              </a:rPr>
              <a:t>500 KB, 1MB</a:t>
            </a:r>
            <a:r>
              <a:rPr lang="fr-FR" sz="2400" dirty="0" smtClean="0">
                <a:latin typeface="Arial"/>
                <a:cs typeface="Arial"/>
              </a:rPr>
              <a:t>, 10 MB, 100MB</a:t>
            </a:r>
          </a:p>
          <a:p>
            <a:pPr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 err="1" smtClean="0">
                <a:latin typeface="Arial"/>
                <a:cs typeface="Arial"/>
              </a:rPr>
              <a:t>Bottleneck</a:t>
            </a:r>
            <a:r>
              <a:rPr lang="fr-FR" sz="2400" dirty="0" smtClean="0">
                <a:latin typeface="Arial"/>
                <a:cs typeface="Arial"/>
              </a:rPr>
              <a:t> (</a:t>
            </a:r>
            <a:r>
              <a:rPr lang="fr-FR" sz="2400" dirty="0" err="1" smtClean="0">
                <a:latin typeface="Arial"/>
                <a:cs typeface="Arial"/>
              </a:rPr>
              <a:t>Forward</a:t>
            </a:r>
            <a:r>
              <a:rPr lang="fr-FR" sz="2400" dirty="0" smtClean="0">
                <a:latin typeface="Arial"/>
                <a:cs typeface="Arial"/>
              </a:rPr>
              <a:t>/Return)</a:t>
            </a:r>
          </a:p>
          <a:p>
            <a:pPr marL="714375" lvl="2" indent="-342900">
              <a:buFont typeface="Arial" panose="020B0604020202020204" pitchFamily="34" charset="0"/>
              <a:buChar char="•"/>
            </a:pPr>
            <a:r>
              <a:rPr lang="fr-FR" sz="2400" b="0" dirty="0" smtClean="0">
                <a:latin typeface="Arial"/>
                <a:cs typeface="Arial"/>
              </a:rPr>
              <a:t>1 Mbps / 100 kbps </a:t>
            </a:r>
          </a:p>
          <a:p>
            <a:pPr marL="714375" lvl="2" indent="-342900">
              <a:buFont typeface="Arial" panose="020B0604020202020204" pitchFamily="34" charset="0"/>
              <a:buChar char="•"/>
            </a:pPr>
            <a:r>
              <a:rPr lang="fr-FR" sz="2400" b="0" dirty="0">
                <a:latin typeface="Arial"/>
                <a:cs typeface="Arial"/>
              </a:rPr>
              <a:t>10 Mbps / 2 Mbps </a:t>
            </a:r>
          </a:p>
          <a:p>
            <a:pPr marL="714375" lvl="2" indent="-342900">
              <a:buFont typeface="Arial" panose="020B0604020202020204" pitchFamily="34" charset="0"/>
              <a:buChar char="•"/>
            </a:pPr>
            <a:r>
              <a:rPr lang="fr-FR" sz="2400" b="0" dirty="0" smtClean="0">
                <a:latin typeface="Arial"/>
                <a:cs typeface="Arial"/>
              </a:rPr>
              <a:t>50 Mbps / 25 Mbps </a:t>
            </a:r>
          </a:p>
          <a:p>
            <a:pPr marL="714375" lvl="2" indent="-342900">
              <a:buFont typeface="Arial" panose="020B0604020202020204" pitchFamily="34" charset="0"/>
              <a:buChar char="•"/>
            </a:pPr>
            <a:r>
              <a:rPr lang="fr-FR" sz="2400" b="0" dirty="0" smtClean="0">
                <a:latin typeface="Arial"/>
                <a:cs typeface="Arial"/>
              </a:rPr>
              <a:t>200 Mbps / 100 Mbps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2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xmlns="" id="{1404D3F8-2A23-3149-821B-24366EC2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6235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need for a quick convergence to data-rate</a:t>
            </a:r>
            <a:endParaRPr lang="fr-FR" dirty="0"/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5680" y="999868"/>
            <a:ext cx="2791657" cy="2093743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174" y="3176673"/>
            <a:ext cx="2791657" cy="2093743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402" y="3176673"/>
            <a:ext cx="2791657" cy="2093743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452" y="999868"/>
            <a:ext cx="2791657" cy="2093743"/>
          </a:xfrm>
          <a:prstGeom prst="rect">
            <a:avLst/>
          </a:prstGeom>
        </p:spPr>
      </p:pic>
      <p:sp>
        <p:nvSpPr>
          <p:cNvPr id="34" name="Ellipse 33"/>
          <p:cNvSpPr/>
          <p:nvPr/>
        </p:nvSpPr>
        <p:spPr>
          <a:xfrm>
            <a:off x="6076933" y="3798277"/>
            <a:ext cx="2462176" cy="194268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9170758" y="1905228"/>
            <a:ext cx="2772058" cy="482321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9170758" y="4994031"/>
            <a:ext cx="2772058" cy="346321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414650" y="5343968"/>
            <a:ext cx="6877942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A10 </a:t>
            </a:r>
            <a:r>
              <a:rPr lang="en-US" sz="1400" dirty="0" smtClean="0"/>
              <a:t>MB </a:t>
            </a:r>
            <a:r>
              <a:rPr lang="en-US" sz="1400" dirty="0" smtClean="0"/>
              <a:t>transfer at1 </a:t>
            </a:r>
            <a:r>
              <a:rPr lang="en-US" sz="1400" dirty="0" smtClean="0"/>
              <a:t>Mbps</a:t>
            </a:r>
            <a:r>
              <a:rPr lang="en-US" sz="1400" dirty="0" smtClean="0"/>
              <a:t>, use </a:t>
            </a:r>
            <a:r>
              <a:rPr lang="en-US" sz="1400" dirty="0" smtClean="0"/>
              <a:t>the </a:t>
            </a:r>
            <a:r>
              <a:rPr lang="en-US" sz="1400" dirty="0" smtClean="0"/>
              <a:t>bottleneck for </a:t>
            </a:r>
            <a:r>
              <a:rPr lang="en-US" sz="1400" dirty="0" smtClean="0"/>
              <a:t>all RTT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For shorter </a:t>
            </a:r>
            <a:r>
              <a:rPr lang="en-US" sz="1400" dirty="0"/>
              <a:t>transfer (</a:t>
            </a:r>
            <a:r>
              <a:rPr lang="en-US" sz="1400" dirty="0" smtClean="0"/>
              <a:t>1MB), increasing </a:t>
            </a:r>
            <a:r>
              <a:rPr lang="en-US" sz="1400" dirty="0" smtClean="0"/>
              <a:t>RTT </a:t>
            </a:r>
            <a:r>
              <a:rPr lang="en-US" sz="1400" dirty="0" smtClean="0"/>
              <a:t>severely impacts </a:t>
            </a:r>
            <a:r>
              <a:rPr lang="en-US" sz="1400" dirty="0" smtClean="0"/>
              <a:t>bottleneck utilization</a:t>
            </a:r>
            <a:endParaRPr lang="en-US" sz="1400" dirty="0" smtClean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At a high </a:t>
            </a:r>
            <a:r>
              <a:rPr lang="en-US" sz="1400" dirty="0" smtClean="0"/>
              <a:t>rate (</a:t>
            </a:r>
            <a:r>
              <a:rPr lang="en-US" sz="1400" dirty="0" smtClean="0"/>
              <a:t>250 Mbps), even a 100 MB transfer does not utilize </a:t>
            </a:r>
            <a:r>
              <a:rPr lang="en-US" sz="1400" dirty="0" smtClean="0"/>
              <a:t>bottleneck </a:t>
            </a:r>
            <a:endParaRPr lang="en-US" sz="1400" dirty="0" smtClean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Increasing the </a:t>
            </a:r>
            <a:r>
              <a:rPr lang="en-US" sz="1400" dirty="0"/>
              <a:t>transfer </a:t>
            </a:r>
            <a:r>
              <a:rPr lang="en-US" sz="1400" dirty="0" smtClean="0"/>
              <a:t>size increases </a:t>
            </a:r>
            <a:r>
              <a:rPr lang="en-US" sz="1400" dirty="0" smtClean="0"/>
              <a:t>the </a:t>
            </a:r>
            <a:r>
              <a:rPr lang="en-US" sz="1400" dirty="0"/>
              <a:t>bottleneck </a:t>
            </a:r>
            <a:r>
              <a:rPr lang="en-US" sz="1400" dirty="0" smtClean="0"/>
              <a:t>utilization</a:t>
            </a:r>
            <a:endParaRPr lang="fr-FR" sz="1400" dirty="0"/>
          </a:p>
        </p:txBody>
      </p:sp>
      <p:sp>
        <p:nvSpPr>
          <p:cNvPr id="38" name="Ellipse 37"/>
          <p:cNvSpPr/>
          <p:nvPr/>
        </p:nvSpPr>
        <p:spPr>
          <a:xfrm>
            <a:off x="5340072" y="5431212"/>
            <a:ext cx="341644" cy="177964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5340072" y="5711391"/>
            <a:ext cx="360569" cy="155503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5352646" y="6003656"/>
            <a:ext cx="341644" cy="184667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9149599" y="2427959"/>
            <a:ext cx="602677" cy="171524"/>
          </a:xfrm>
          <a:prstGeom prst="ellipse">
            <a:avLst/>
          </a:prstGeom>
          <a:solidFill>
            <a:schemeClr val="tx2">
              <a:lumMod val="25000"/>
              <a:lumOff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6046788" y="2513721"/>
            <a:ext cx="602677" cy="171524"/>
          </a:xfrm>
          <a:prstGeom prst="ellipse">
            <a:avLst/>
          </a:prstGeom>
          <a:solidFill>
            <a:schemeClr val="tx2">
              <a:lumMod val="25000"/>
              <a:lumOff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6002580" y="4143005"/>
            <a:ext cx="602677" cy="171524"/>
          </a:xfrm>
          <a:prstGeom prst="ellipse">
            <a:avLst/>
          </a:prstGeom>
          <a:solidFill>
            <a:schemeClr val="tx2">
              <a:lumMod val="25000"/>
              <a:lumOff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9204696" y="4039381"/>
            <a:ext cx="602677" cy="171524"/>
          </a:xfrm>
          <a:prstGeom prst="ellipse">
            <a:avLst/>
          </a:prstGeom>
          <a:solidFill>
            <a:schemeClr val="tx2">
              <a:lumMod val="25000"/>
              <a:lumOff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327498" y="6274509"/>
            <a:ext cx="376702" cy="238854"/>
          </a:xfrm>
          <a:prstGeom prst="ellipse">
            <a:avLst/>
          </a:prstGeom>
          <a:solidFill>
            <a:schemeClr val="tx2">
              <a:lumMod val="25000"/>
              <a:lumOff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03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3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xmlns="" id="{1404D3F8-2A23-3149-821B-24366EC2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6235"/>
          </a:xfrm>
        </p:spPr>
        <p:txBody>
          <a:bodyPr/>
          <a:lstStyle/>
          <a:p>
            <a:r>
              <a:rPr lang="fr-FR" dirty="0"/>
              <a:t>0-RTT-BDP </a:t>
            </a:r>
            <a:r>
              <a:rPr lang="fr-FR" dirty="0"/>
              <a:t>E</a:t>
            </a:r>
            <a:r>
              <a:rPr lang="fr-FR" dirty="0" smtClean="0"/>
              <a:t>xtension </a:t>
            </a:r>
            <a:r>
              <a:rPr lang="fr-FR" dirty="0" smtClean="0"/>
              <a:t>: Description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83596" y="1212530"/>
            <a:ext cx="67460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  </a:t>
            </a:r>
            <a:r>
              <a:rPr lang="en-US" sz="2400" dirty="0" smtClean="0"/>
              <a:t> </a:t>
            </a:r>
            <a:r>
              <a:rPr lang="en-US" sz="2400" dirty="0"/>
              <a:t>1.  </a:t>
            </a:r>
            <a:r>
              <a:rPr lang="en-US" sz="2400" i="1" dirty="0"/>
              <a:t>During a previous </a:t>
            </a:r>
            <a:r>
              <a:rPr lang="en-US" sz="2400" i="1" dirty="0" smtClean="0"/>
              <a:t>session: </a:t>
            </a:r>
          </a:p>
          <a:p>
            <a:pPr lvl="2"/>
            <a:r>
              <a:rPr lang="en-US" sz="2400" i="1" dirty="0" smtClean="0"/>
              <a:t>current </a:t>
            </a:r>
            <a:r>
              <a:rPr lang="en-US" sz="2400" i="1" dirty="0"/>
              <a:t>RTT (</a:t>
            </a:r>
            <a:r>
              <a:rPr lang="en-US" sz="2400" i="1" dirty="0" err="1"/>
              <a:t>current_rtt</a:t>
            </a:r>
            <a:r>
              <a:rPr lang="en-US" sz="2400" i="1" dirty="0"/>
              <a:t>)</a:t>
            </a:r>
            <a:r>
              <a:rPr lang="en-US" sz="2400" i="1" dirty="0" smtClean="0"/>
              <a:t>,</a:t>
            </a:r>
          </a:p>
          <a:p>
            <a:pPr lvl="2"/>
            <a:r>
              <a:rPr lang="en-US" sz="2400" i="1" dirty="0" smtClean="0"/>
              <a:t>CWND  </a:t>
            </a:r>
            <a:r>
              <a:rPr lang="en-US" sz="2400" i="1" dirty="0"/>
              <a:t>(</a:t>
            </a:r>
            <a:r>
              <a:rPr lang="en-US" sz="2400" i="1" dirty="0" err="1"/>
              <a:t>current_cwnd</a:t>
            </a:r>
            <a:r>
              <a:rPr lang="en-US" sz="2400" i="1" dirty="0"/>
              <a:t>) </a:t>
            </a:r>
            <a:r>
              <a:rPr lang="en-US" sz="2400" i="1" dirty="0" smtClean="0"/>
              <a:t>and</a:t>
            </a:r>
          </a:p>
          <a:p>
            <a:pPr lvl="2"/>
            <a:r>
              <a:rPr lang="en-US" sz="2400" i="1" dirty="0" smtClean="0"/>
              <a:t> </a:t>
            </a:r>
            <a:r>
              <a:rPr lang="en-US" sz="2400" i="1" dirty="0"/>
              <a:t>client's current IP (</a:t>
            </a:r>
            <a:r>
              <a:rPr lang="en-US" sz="2400" i="1" dirty="0" err="1"/>
              <a:t>current_client_ip</a:t>
            </a:r>
            <a:r>
              <a:rPr lang="en-US" sz="2400" i="1" dirty="0"/>
              <a:t>) </a:t>
            </a:r>
            <a:endParaRPr lang="en-US" sz="2400" i="1" dirty="0" smtClean="0"/>
          </a:p>
          <a:p>
            <a:pPr lvl="1"/>
            <a:r>
              <a:rPr lang="en-US" sz="2400" i="1" dirty="0" smtClean="0"/>
              <a:t>are stored as” </a:t>
            </a:r>
          </a:p>
          <a:p>
            <a:pPr lvl="2"/>
            <a:r>
              <a:rPr lang="en-US" sz="2400" i="1" dirty="0" err="1" smtClean="0"/>
              <a:t>saved_rtt</a:t>
            </a:r>
            <a:r>
              <a:rPr lang="en-US" sz="2400" i="1" dirty="0" smtClean="0"/>
              <a:t> </a:t>
            </a:r>
          </a:p>
          <a:p>
            <a:pPr lvl="2"/>
            <a:r>
              <a:rPr lang="en-US" sz="2400" i="1" dirty="0" err="1" smtClean="0"/>
              <a:t>saved_cwnd</a:t>
            </a:r>
            <a:endParaRPr lang="en-US" sz="2400" i="1" dirty="0" smtClean="0"/>
          </a:p>
          <a:p>
            <a:pPr lvl="2"/>
            <a:r>
              <a:rPr lang="en-US" sz="2400" i="1" dirty="0" err="1" smtClean="0"/>
              <a:t>saved_client_ip</a:t>
            </a:r>
            <a:endParaRPr lang="en-US" sz="2400" i="1" dirty="0"/>
          </a:p>
          <a:p>
            <a:r>
              <a:rPr lang="en-US" sz="2400" i="1" dirty="0"/>
              <a:t>   2.  When </a:t>
            </a:r>
            <a:r>
              <a:rPr lang="en-US" sz="2400" i="1" dirty="0" smtClean="0"/>
              <a:t>a session resumes, </a:t>
            </a:r>
          </a:p>
          <a:p>
            <a:pPr lvl="2"/>
            <a:r>
              <a:rPr lang="en-US" sz="2400" i="1" dirty="0" smtClean="0"/>
              <a:t>server allowed to </a:t>
            </a:r>
            <a:r>
              <a:rPr lang="en-US" sz="2400" i="1" dirty="0" smtClean="0"/>
              <a:t>use saved values</a:t>
            </a:r>
            <a:endParaRPr lang="fr-FR" sz="2400" i="1" dirty="0"/>
          </a:p>
        </p:txBody>
      </p:sp>
      <p:sp>
        <p:nvSpPr>
          <p:cNvPr id="12" name="Rectangle 11"/>
          <p:cNvSpPr/>
          <p:nvPr/>
        </p:nvSpPr>
        <p:spPr>
          <a:xfrm>
            <a:off x="225245" y="5516714"/>
            <a:ext cx="48141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hlinkClick r:id="rId2"/>
              </a:rPr>
              <a:t>https://</a:t>
            </a:r>
            <a:r>
              <a:rPr lang="fr-FR" sz="1400" dirty="0" smtClean="0">
                <a:hlinkClick r:id="rId2"/>
              </a:rPr>
              <a:t>datatracker.ietf.org/doc/html/draft-kuhn-quic-0rtt-bdp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3" name="Rectangle 12"/>
          <p:cNvSpPr/>
          <p:nvPr/>
        </p:nvSpPr>
        <p:spPr>
          <a:xfrm>
            <a:off x="7825241" y="1054875"/>
            <a:ext cx="621101" cy="245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CLIENT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98772" y="1058654"/>
            <a:ext cx="605847" cy="245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SERVER</a:t>
            </a:r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9238158" y="1316477"/>
            <a:ext cx="297" cy="50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9315873" y="1698787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QUIC</a:t>
            </a:r>
          </a:p>
          <a:p>
            <a:pPr algn="ctr"/>
            <a:r>
              <a:rPr lang="fr-FR" dirty="0" smtClean="0"/>
              <a:t>1RTT</a:t>
            </a:r>
            <a:endParaRPr lang="fr-FR" dirty="0"/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8135643" y="1516504"/>
            <a:ext cx="1102961" cy="88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8135642" y="1605341"/>
            <a:ext cx="1102961" cy="9240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8135642" y="1300452"/>
            <a:ext cx="297" cy="50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8132032" y="1823862"/>
            <a:ext cx="1102961" cy="88837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8132031" y="1912699"/>
            <a:ext cx="1102961" cy="92403"/>
          </a:xfrm>
          <a:prstGeom prst="straightConnector1">
            <a:avLst/>
          </a:prstGeom>
          <a:ln>
            <a:solidFill>
              <a:schemeClr val="accent3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979761" y="1457697"/>
            <a:ext cx="1955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QUIC </a:t>
            </a:r>
            <a:r>
              <a:rPr lang="fr-FR" dirty="0" err="1" smtClean="0">
                <a:solidFill>
                  <a:srgbClr val="0070C0"/>
                </a:solidFill>
              </a:rPr>
              <a:t>handshake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451872" y="1850389"/>
            <a:ext cx="151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3"/>
                </a:solidFill>
              </a:rPr>
              <a:t>Data </a:t>
            </a:r>
            <a:r>
              <a:rPr lang="fr-FR" dirty="0" err="1" smtClean="0">
                <a:solidFill>
                  <a:schemeClr val="accent3"/>
                </a:solidFill>
              </a:rPr>
              <a:t>transfer</a:t>
            </a:r>
            <a:endParaRPr lang="fr-FR" dirty="0">
              <a:solidFill>
                <a:schemeClr val="accent3"/>
              </a:solidFill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8686603" y="2176661"/>
            <a:ext cx="297" cy="360000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8135123" y="2579544"/>
            <a:ext cx="1102961" cy="88837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8135122" y="2668381"/>
            <a:ext cx="1102961" cy="92403"/>
          </a:xfrm>
          <a:prstGeom prst="straightConnector1">
            <a:avLst/>
          </a:prstGeom>
          <a:ln>
            <a:solidFill>
              <a:schemeClr val="accent3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ccolade fermante 26"/>
          <p:cNvSpPr/>
          <p:nvPr/>
        </p:nvSpPr>
        <p:spPr>
          <a:xfrm>
            <a:off x="9286962" y="1482847"/>
            <a:ext cx="106322" cy="1277937"/>
          </a:xfrm>
          <a:prstGeom prst="rightBrace">
            <a:avLst>
              <a:gd name="adj1" fmla="val 1280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9231777" y="2777536"/>
            <a:ext cx="241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SERVER : store CWND, RTT, IP</a:t>
            </a:r>
            <a:endParaRPr lang="fr-FR" dirty="0"/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8128816" y="2911547"/>
            <a:ext cx="1102961" cy="92403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9384865" y="4487097"/>
            <a:ext cx="2082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QUIC 0RTT</a:t>
            </a:r>
            <a:endParaRPr lang="fr-FR" dirty="0"/>
          </a:p>
        </p:txBody>
      </p:sp>
      <p:sp>
        <p:nvSpPr>
          <p:cNvPr id="32" name="Accolade fermante 31"/>
          <p:cNvSpPr/>
          <p:nvPr/>
        </p:nvSpPr>
        <p:spPr>
          <a:xfrm>
            <a:off x="9290179" y="4496152"/>
            <a:ext cx="103105" cy="891607"/>
          </a:xfrm>
          <a:prstGeom prst="rightBrace">
            <a:avLst>
              <a:gd name="adj1" fmla="val 1280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8135198" y="4521090"/>
            <a:ext cx="1102961" cy="88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V="1">
            <a:off x="8135197" y="4609927"/>
            <a:ext cx="1102961" cy="9240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6258841" y="4361348"/>
            <a:ext cx="1955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QUIC </a:t>
            </a:r>
            <a:r>
              <a:rPr lang="fr-FR" dirty="0" err="1" smtClean="0">
                <a:solidFill>
                  <a:srgbClr val="0070C0"/>
                </a:solidFill>
              </a:rPr>
              <a:t>handshake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8135196" y="4474377"/>
            <a:ext cx="1102961" cy="8883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V="1">
            <a:off x="8135048" y="4898218"/>
            <a:ext cx="1102961" cy="92403"/>
          </a:xfrm>
          <a:prstGeom prst="straightConnector1">
            <a:avLst/>
          </a:prstGeom>
          <a:ln>
            <a:solidFill>
              <a:schemeClr val="accent3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6454890" y="4886208"/>
            <a:ext cx="151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3"/>
                </a:solidFill>
              </a:rPr>
              <a:t>Data </a:t>
            </a:r>
            <a:r>
              <a:rPr lang="fr-FR" dirty="0" err="1" smtClean="0">
                <a:solidFill>
                  <a:schemeClr val="accent3"/>
                </a:solidFill>
              </a:rPr>
              <a:t>transfer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9385240" y="5068000"/>
            <a:ext cx="2410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SERVER : uses </a:t>
            </a:r>
            <a:r>
              <a:rPr lang="fr-FR" dirty="0" err="1" smtClean="0"/>
              <a:t>previous</a:t>
            </a:r>
            <a:r>
              <a:rPr lang="fr-FR" dirty="0" smtClean="0"/>
              <a:t> CWND, RTT, IP</a:t>
            </a:r>
            <a:endParaRPr lang="fr-FR" dirty="0"/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xmlns="" id="{C1BA1D42-D824-49AA-8DF7-603D5E100C95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49" y="6041482"/>
            <a:ext cx="1103728" cy="512356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Rectangle 40"/>
          <p:cNvSpPr/>
          <p:nvPr/>
        </p:nvSpPr>
        <p:spPr>
          <a:xfrm>
            <a:off x="1466138" y="6080270"/>
            <a:ext cx="3997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 smtClean="0"/>
              <a:t>Implemented in PICOQUIC by F. Simo, D</a:t>
            </a:r>
            <a:r>
              <a:rPr lang="pt-BR" sz="1200" dirty="0"/>
              <a:t>. </a:t>
            </a:r>
            <a:r>
              <a:rPr lang="pt-BR" sz="1200" dirty="0" smtClean="0"/>
              <a:t>Pradas</a:t>
            </a:r>
          </a:p>
          <a:p>
            <a:r>
              <a:rPr lang="pt-BR" sz="1200" dirty="0">
                <a:hlinkClick r:id="rId4"/>
              </a:rPr>
              <a:t>https://</a:t>
            </a:r>
            <a:r>
              <a:rPr lang="pt-BR" sz="1200" dirty="0" smtClean="0">
                <a:hlinkClick r:id="rId4"/>
              </a:rPr>
              <a:t>github.com/private-octopus/picoquic/pull/1209</a:t>
            </a:r>
            <a:r>
              <a:rPr lang="pt-BR" sz="1200" dirty="0" smtClean="0"/>
              <a:t> </a:t>
            </a:r>
            <a:endParaRPr lang="pt-BR" sz="1200" dirty="0"/>
          </a:p>
        </p:txBody>
      </p:sp>
      <p:sp>
        <p:nvSpPr>
          <p:cNvPr id="42" name="Rectangle 41"/>
          <p:cNvSpPr/>
          <p:nvPr/>
        </p:nvSpPr>
        <p:spPr>
          <a:xfrm>
            <a:off x="7586505" y="3506875"/>
            <a:ext cx="2348447" cy="472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6324688" y="2821294"/>
            <a:ext cx="1804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BDP Frame (</a:t>
            </a:r>
            <a:r>
              <a:rPr lang="fr-FR" dirty="0" err="1" smtClean="0">
                <a:solidFill>
                  <a:schemeClr val="accent2"/>
                </a:solidFill>
              </a:rPr>
              <a:t>containing</a:t>
            </a:r>
            <a:r>
              <a:rPr lang="fr-FR" dirty="0" smtClean="0">
                <a:solidFill>
                  <a:schemeClr val="accent2"/>
                </a:solidFill>
              </a:rPr>
              <a:t> CWND, RTT, IP)</a:t>
            </a:r>
            <a:endParaRPr lang="fr-F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4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060764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4</a:t>
            </a:fld>
            <a:r>
              <a:rPr lang="fr-FR" dirty="0" smtClean="0"/>
              <a:t> / 22</a:t>
            </a:r>
            <a:endParaRPr lang="fr-FR" dirty="0"/>
          </a:p>
        </p:txBody>
      </p:sp>
      <p:pic>
        <p:nvPicPr>
          <p:cNvPr id="44" name="Image 43"/>
          <p:cNvPicPr>
            <a:picLocks noChangeAspect="1"/>
          </p:cNvPicPr>
          <p:nvPr/>
        </p:nvPicPr>
        <p:blipFill rotWithShape="1">
          <a:blip r:embed="rId2"/>
          <a:srcRect l="2677" t="68717" r="19014" b="3573"/>
          <a:stretch/>
        </p:blipFill>
        <p:spPr>
          <a:xfrm>
            <a:off x="4910002" y="893271"/>
            <a:ext cx="7121451" cy="1574958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 rotWithShape="1">
          <a:blip r:embed="rId3"/>
          <a:srcRect l="3223" t="9034" r="16528" b="38650"/>
          <a:stretch/>
        </p:blipFill>
        <p:spPr>
          <a:xfrm>
            <a:off x="5644954" y="2986158"/>
            <a:ext cx="6274847" cy="2556677"/>
          </a:xfrm>
          <a:prstGeom prst="rect">
            <a:avLst/>
          </a:prstGeom>
        </p:spPr>
      </p:pic>
      <p:sp>
        <p:nvSpPr>
          <p:cNvPr id="46" name="Rectangle 45"/>
          <p:cNvSpPr/>
          <p:nvPr/>
        </p:nvSpPr>
        <p:spPr>
          <a:xfrm>
            <a:off x="2181013" y="790128"/>
            <a:ext cx="621101" cy="245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CLIENT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254544" y="793907"/>
            <a:ext cx="605847" cy="245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SERVER</a:t>
            </a:r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48" name="Connecteur droit 47"/>
          <p:cNvCxnSpPr/>
          <p:nvPr/>
        </p:nvCxnSpPr>
        <p:spPr>
          <a:xfrm>
            <a:off x="3593930" y="1051730"/>
            <a:ext cx="297" cy="432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3671645" y="143404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QUIC</a:t>
            </a:r>
          </a:p>
          <a:p>
            <a:pPr algn="ctr"/>
            <a:r>
              <a:rPr lang="fr-FR" dirty="0" smtClean="0"/>
              <a:t>1RTT</a:t>
            </a:r>
            <a:endParaRPr lang="fr-FR" dirty="0"/>
          </a:p>
        </p:txBody>
      </p:sp>
      <p:cxnSp>
        <p:nvCxnSpPr>
          <p:cNvPr id="50" name="Connecteur droit avec flèche 49"/>
          <p:cNvCxnSpPr/>
          <p:nvPr/>
        </p:nvCxnSpPr>
        <p:spPr>
          <a:xfrm>
            <a:off x="2491415" y="1251757"/>
            <a:ext cx="1102961" cy="88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2491414" y="1340594"/>
            <a:ext cx="1102961" cy="9240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2491414" y="1035705"/>
            <a:ext cx="297" cy="432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2487804" y="1559115"/>
            <a:ext cx="1102961" cy="88837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2487803" y="1647952"/>
            <a:ext cx="1102961" cy="92403"/>
          </a:xfrm>
          <a:prstGeom prst="straightConnector1">
            <a:avLst/>
          </a:prstGeom>
          <a:ln>
            <a:solidFill>
              <a:schemeClr val="accent3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322959" y="1104927"/>
            <a:ext cx="1955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QUIC </a:t>
            </a:r>
            <a:r>
              <a:rPr lang="fr-FR" dirty="0" err="1" smtClean="0">
                <a:solidFill>
                  <a:srgbClr val="0070C0"/>
                </a:solidFill>
              </a:rPr>
              <a:t>handshake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2201" y="1535343"/>
            <a:ext cx="151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3"/>
                </a:solidFill>
              </a:rPr>
              <a:t>Data </a:t>
            </a:r>
            <a:r>
              <a:rPr lang="fr-FR" dirty="0" err="1" smtClean="0">
                <a:solidFill>
                  <a:schemeClr val="accent3"/>
                </a:solidFill>
              </a:rPr>
              <a:t>transfer</a:t>
            </a:r>
            <a:endParaRPr lang="fr-FR" dirty="0">
              <a:solidFill>
                <a:schemeClr val="accent3"/>
              </a:solidFill>
            </a:endParaRPr>
          </a:p>
        </p:txBody>
      </p:sp>
      <p:cxnSp>
        <p:nvCxnSpPr>
          <p:cNvPr id="57" name="Connecteur droit 56"/>
          <p:cNvCxnSpPr/>
          <p:nvPr/>
        </p:nvCxnSpPr>
        <p:spPr>
          <a:xfrm>
            <a:off x="3042375" y="1911914"/>
            <a:ext cx="297" cy="360000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2490895" y="2314797"/>
            <a:ext cx="1102961" cy="88837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V="1">
            <a:off x="2490894" y="2403634"/>
            <a:ext cx="1102961" cy="92403"/>
          </a:xfrm>
          <a:prstGeom prst="straightConnector1">
            <a:avLst/>
          </a:prstGeom>
          <a:ln>
            <a:solidFill>
              <a:schemeClr val="accent3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ccolade fermante 59"/>
          <p:cNvSpPr/>
          <p:nvPr/>
        </p:nvSpPr>
        <p:spPr>
          <a:xfrm>
            <a:off x="3642734" y="1218100"/>
            <a:ext cx="106322" cy="1277937"/>
          </a:xfrm>
          <a:prstGeom prst="rightBrace">
            <a:avLst>
              <a:gd name="adj1" fmla="val 1280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3675566" y="2361891"/>
            <a:ext cx="241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SERVER : </a:t>
            </a:r>
            <a:r>
              <a:rPr lang="fr-FR" dirty="0" smtClean="0"/>
              <a:t>stores </a:t>
            </a:r>
            <a:r>
              <a:rPr lang="fr-FR" dirty="0" smtClean="0"/>
              <a:t>CWND, RTT, IP</a:t>
            </a:r>
            <a:endParaRPr lang="fr-FR" dirty="0"/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2484588" y="2646800"/>
            <a:ext cx="1102961" cy="92403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881091" y="2556547"/>
            <a:ext cx="1477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BDP Frame (</a:t>
            </a:r>
            <a:r>
              <a:rPr lang="fr-FR" dirty="0" err="1" smtClean="0">
                <a:solidFill>
                  <a:schemeClr val="accent2"/>
                </a:solidFill>
              </a:rPr>
              <a:t>containing</a:t>
            </a:r>
            <a:r>
              <a:rPr lang="fr-FR" dirty="0" smtClean="0">
                <a:solidFill>
                  <a:schemeClr val="accent2"/>
                </a:solidFill>
              </a:rPr>
              <a:t> CWND, RTT, IP)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3771978" y="3924452"/>
            <a:ext cx="135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QUIC</a:t>
            </a:r>
          </a:p>
          <a:p>
            <a:pPr algn="ctr"/>
            <a:r>
              <a:rPr lang="fr-FR" dirty="0" smtClean="0"/>
              <a:t>0RTT</a:t>
            </a:r>
            <a:endParaRPr lang="fr-FR" dirty="0"/>
          </a:p>
        </p:txBody>
      </p:sp>
      <p:sp>
        <p:nvSpPr>
          <p:cNvPr id="65" name="Accolade fermante 64"/>
          <p:cNvSpPr/>
          <p:nvPr/>
        </p:nvSpPr>
        <p:spPr>
          <a:xfrm>
            <a:off x="3639570" y="4348477"/>
            <a:ext cx="103105" cy="891607"/>
          </a:xfrm>
          <a:prstGeom prst="rightBrace">
            <a:avLst>
              <a:gd name="adj1" fmla="val 12803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6" name="Connecteur droit avec flèche 65"/>
          <p:cNvCxnSpPr/>
          <p:nvPr/>
        </p:nvCxnSpPr>
        <p:spPr>
          <a:xfrm>
            <a:off x="2484589" y="4373415"/>
            <a:ext cx="1102961" cy="88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V="1">
            <a:off x="2484588" y="4462252"/>
            <a:ext cx="1102961" cy="9240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407048" y="4062775"/>
            <a:ext cx="1955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QUIC </a:t>
            </a:r>
            <a:r>
              <a:rPr lang="fr-FR" dirty="0" err="1" smtClean="0">
                <a:solidFill>
                  <a:srgbClr val="0070C0"/>
                </a:solidFill>
              </a:rPr>
              <a:t>handshake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69" name="Connecteur droit avec flèche 68"/>
          <p:cNvCxnSpPr/>
          <p:nvPr/>
        </p:nvCxnSpPr>
        <p:spPr>
          <a:xfrm>
            <a:off x="2484587" y="4326702"/>
            <a:ext cx="1102961" cy="8883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V="1">
            <a:off x="2484439" y="4750543"/>
            <a:ext cx="1102961" cy="92403"/>
          </a:xfrm>
          <a:prstGeom prst="straightConnector1">
            <a:avLst/>
          </a:prstGeom>
          <a:ln>
            <a:solidFill>
              <a:schemeClr val="accent3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753984" y="4575060"/>
            <a:ext cx="151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3"/>
                </a:solidFill>
              </a:rPr>
              <a:t>Data </a:t>
            </a:r>
            <a:r>
              <a:rPr lang="fr-FR" dirty="0" err="1" smtClean="0">
                <a:solidFill>
                  <a:schemeClr val="accent3"/>
                </a:solidFill>
              </a:rPr>
              <a:t>transfer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3860371" y="4656253"/>
            <a:ext cx="2410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SERVER : uses </a:t>
            </a:r>
            <a:r>
              <a:rPr lang="fr-FR" dirty="0" err="1" smtClean="0"/>
              <a:t>previous</a:t>
            </a:r>
            <a:r>
              <a:rPr lang="fr-FR" dirty="0" smtClean="0"/>
              <a:t> CWND, RTT, IP</a:t>
            </a:r>
            <a:endParaRPr lang="fr-FR" dirty="0"/>
          </a:p>
        </p:txBody>
      </p:sp>
      <p:sp>
        <p:nvSpPr>
          <p:cNvPr id="73" name="Ellipse 72"/>
          <p:cNvSpPr/>
          <p:nvPr/>
        </p:nvSpPr>
        <p:spPr>
          <a:xfrm>
            <a:off x="8961075" y="1940376"/>
            <a:ext cx="753627" cy="4069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9337888" y="3820406"/>
            <a:ext cx="893432" cy="2203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5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5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36" name="Titre 1">
            <a:extLst>
              <a:ext uri="{FF2B5EF4-FFF2-40B4-BE49-F238E27FC236}">
                <a16:creationId xmlns:a16="http://schemas.microsoft.com/office/drawing/2014/main" xmlns="" id="{1404D3F8-2A23-3149-821B-24366EC2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6235"/>
          </a:xfrm>
        </p:spPr>
        <p:txBody>
          <a:bodyPr/>
          <a:lstStyle/>
          <a:p>
            <a:r>
              <a:rPr lang="fr-FR" dirty="0"/>
              <a:t>0-RTT-BDP </a:t>
            </a:r>
            <a:r>
              <a:rPr lang="fr-FR" dirty="0"/>
              <a:t>E</a:t>
            </a:r>
            <a:r>
              <a:rPr lang="fr-FR" dirty="0" smtClean="0"/>
              <a:t>xtension </a:t>
            </a:r>
            <a:r>
              <a:rPr lang="fr-FR" dirty="0" smtClean="0"/>
              <a:t>: </a:t>
            </a:r>
            <a:r>
              <a:rPr lang="fr-FR" dirty="0" err="1" smtClean="0"/>
              <a:t>Emulated</a:t>
            </a:r>
            <a:r>
              <a:rPr lang="fr-FR" dirty="0" smtClean="0"/>
              <a:t> </a:t>
            </a:r>
            <a:r>
              <a:rPr lang="fr-FR" dirty="0" smtClean="0"/>
              <a:t>Performance</a:t>
            </a:r>
            <a:endParaRPr lang="fr-FR" dirty="0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477810" y="1236872"/>
            <a:ext cx="11153414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>
              <a:defRPr sz="1200"/>
            </a:lvl1pPr>
          </a:lstStyle>
          <a:p>
            <a:r>
              <a:rPr lang="en-US" sz="2400" dirty="0" smtClean="0"/>
              <a:t>Evaluation </a:t>
            </a:r>
            <a:r>
              <a:rPr lang="en-US" sz="2400" dirty="0"/>
              <a:t>based </a:t>
            </a:r>
            <a:r>
              <a:rPr lang="en-US" sz="2400" dirty="0" smtClean="0"/>
              <a:t>on: </a:t>
            </a:r>
            <a:endParaRPr lang="en-US" sz="2400" dirty="0"/>
          </a:p>
          <a:p>
            <a:pPr lvl="1"/>
            <a:r>
              <a:rPr lang="en-US" sz="2400" dirty="0"/>
              <a:t>draft-kuhn-quic-4-sat-06 scenarios</a:t>
            </a:r>
          </a:p>
          <a:p>
            <a:pPr lvl="1"/>
            <a:r>
              <a:rPr lang="en-US" sz="2400" dirty="0" smtClean="0"/>
              <a:t>Implemented draft</a:t>
            </a:r>
            <a:r>
              <a:rPr lang="en-US" sz="2400" dirty="0"/>
              <a:t>-kuhn-quic-0rtt-bdp-07</a:t>
            </a:r>
          </a:p>
          <a:p>
            <a:pPr lvl="1"/>
            <a:r>
              <a:rPr lang="en-US" sz="2400" dirty="0" err="1"/>
              <a:t>Picoquic</a:t>
            </a: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https://github.com/private-octopus/picoquic/pull/1073</a:t>
            </a:r>
            <a:r>
              <a:rPr lang="en-US" sz="2400" dirty="0"/>
              <a:t> </a:t>
            </a:r>
          </a:p>
          <a:p>
            <a:r>
              <a:rPr lang="en-US" sz="2400" dirty="0"/>
              <a:t>Network characteristics:</a:t>
            </a:r>
          </a:p>
          <a:p>
            <a:pPr lvl="1"/>
            <a:r>
              <a:rPr lang="en-US" sz="2400" dirty="0"/>
              <a:t>50 Mbps download / 10 Mbps upload </a:t>
            </a:r>
          </a:p>
          <a:p>
            <a:pPr lvl="1"/>
            <a:r>
              <a:rPr lang="en-US" sz="2400" dirty="0" smtClean="0"/>
              <a:t>RTT </a:t>
            </a:r>
            <a:r>
              <a:rPr lang="en-US" sz="2400" dirty="0"/>
              <a:t>650 </a:t>
            </a:r>
            <a:r>
              <a:rPr lang="en-US" sz="2400" dirty="0" err="1"/>
              <a:t>ms</a:t>
            </a:r>
            <a:endParaRPr lang="en-US" sz="2400" dirty="0"/>
          </a:p>
          <a:p>
            <a:r>
              <a:rPr lang="en-US" sz="2400" dirty="0"/>
              <a:t>Congestion </a:t>
            </a:r>
            <a:r>
              <a:rPr lang="en-US" sz="2400" dirty="0" smtClean="0"/>
              <a:t>control: CUBIC</a:t>
            </a:r>
            <a:endParaRPr lang="en-US" sz="2400" dirty="0"/>
          </a:p>
          <a:p>
            <a:pPr lvl="1"/>
            <a:r>
              <a:rPr lang="en-US" sz="2400" dirty="0"/>
              <a:t>0-RTT-BDP reaction: </a:t>
            </a:r>
          </a:p>
          <a:p>
            <a:pPr lvl="2"/>
            <a:r>
              <a:rPr lang="en-US" sz="2400" dirty="0"/>
              <a:t>jump to </a:t>
            </a:r>
            <a:r>
              <a:rPr lang="en-US" sz="2400" dirty="0" smtClean="0"/>
              <a:t>measured </a:t>
            </a:r>
            <a:r>
              <a:rPr lang="en-US" sz="2400" dirty="0"/>
              <a:t>capacity (not recommended but “easy to implement</a:t>
            </a:r>
            <a:r>
              <a:rPr lang="en-US" sz="2400" dirty="0" smtClean="0"/>
              <a:t>”)</a:t>
            </a:r>
            <a:endParaRPr lang="en-US" sz="2400" dirty="0"/>
          </a:p>
          <a:p>
            <a:pPr lvl="2"/>
            <a:r>
              <a:rPr lang="en-US" sz="2400" dirty="0"/>
              <a:t>Beware the potential issue in using </a:t>
            </a:r>
            <a:r>
              <a:rPr lang="en-US" sz="2400" dirty="0" err="1"/>
              <a:t>bytes_in_flight</a:t>
            </a:r>
            <a:r>
              <a:rPr lang="en-US" sz="2400" dirty="0"/>
              <a:t> metric</a:t>
            </a:r>
          </a:p>
          <a:p>
            <a:r>
              <a:rPr lang="en-US" sz="2400" dirty="0"/>
              <a:t>Application </a:t>
            </a:r>
            <a:r>
              <a:rPr lang="en-US" sz="2400" dirty="0" smtClean="0"/>
              <a:t>Transfer: </a:t>
            </a:r>
            <a:r>
              <a:rPr lang="en-US" sz="2400" dirty="0" smtClean="0"/>
              <a:t>2 </a:t>
            </a:r>
            <a:r>
              <a:rPr lang="en-US" sz="2400" dirty="0"/>
              <a:t>MB </a:t>
            </a:r>
            <a:r>
              <a:rPr lang="en-US" sz="2400" dirty="0" smtClean="0"/>
              <a:t>- </a:t>
            </a:r>
            <a:r>
              <a:rPr lang="en-US" sz="2400" dirty="0"/>
              <a:t>median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xmlns="" id="{C1BA1D42-D824-49AA-8DF7-603D5E100C9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85488"/>
            <a:ext cx="1681480" cy="76835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Rectangle 38"/>
          <p:cNvSpPr/>
          <p:nvPr/>
        </p:nvSpPr>
        <p:spPr>
          <a:xfrm>
            <a:off x="1681480" y="6169663"/>
            <a:ext cx="16646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 smtClean="0"/>
              <a:t>F. Simo, D</a:t>
            </a:r>
            <a:r>
              <a:rPr lang="pt-BR" sz="1200" dirty="0"/>
              <a:t>. </a:t>
            </a:r>
            <a:r>
              <a:rPr lang="pt-BR" sz="1200" dirty="0" smtClean="0"/>
              <a:t>Pradas</a:t>
            </a:r>
            <a:endParaRPr lang="pt-BR" sz="1200" dirty="0"/>
          </a:p>
        </p:txBody>
      </p:sp>
      <p:graphicFrame>
        <p:nvGraphicFramePr>
          <p:cNvPr id="40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602564"/>
              </p:ext>
            </p:extLst>
          </p:nvPr>
        </p:nvGraphicFramePr>
        <p:xfrm>
          <a:off x="7379807" y="5610852"/>
          <a:ext cx="4574379" cy="88848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24793">
                  <a:extLst>
                    <a:ext uri="{9D8B030D-6E8A-4147-A177-3AD203B41FA5}">
                      <a16:colId xmlns:a16="http://schemas.microsoft.com/office/drawing/2014/main" xmlns="" val="2197216726"/>
                    </a:ext>
                  </a:extLst>
                </a:gridCol>
                <a:gridCol w="1495182">
                  <a:extLst>
                    <a:ext uri="{9D8B030D-6E8A-4147-A177-3AD203B41FA5}">
                      <a16:colId xmlns:a16="http://schemas.microsoft.com/office/drawing/2014/main" xmlns="" val="3626048715"/>
                    </a:ext>
                  </a:extLst>
                </a:gridCol>
                <a:gridCol w="1554404">
                  <a:extLst>
                    <a:ext uri="{9D8B030D-6E8A-4147-A177-3AD203B41FA5}">
                      <a16:colId xmlns:a16="http://schemas.microsoft.com/office/drawing/2014/main" xmlns="" val="3015178303"/>
                    </a:ext>
                  </a:extLst>
                </a:gridCol>
              </a:tblGrid>
              <a:tr h="29616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Without</a:t>
                      </a:r>
                      <a:r>
                        <a:rPr lang="fr-FR" sz="1200" baseline="0" dirty="0" smtClean="0"/>
                        <a:t> 0-RTT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With</a:t>
                      </a:r>
                      <a:r>
                        <a:rPr lang="fr-FR" sz="1200" baseline="0" dirty="0" smtClean="0"/>
                        <a:t> 0-RTT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With</a:t>
                      </a:r>
                      <a:r>
                        <a:rPr lang="fr-FR" sz="1200" baseline="0" dirty="0" smtClean="0"/>
                        <a:t> 0-RTT-BDP</a:t>
                      </a:r>
                      <a:endParaRPr lang="fr-FR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3592802"/>
                  </a:ext>
                </a:extLst>
              </a:tr>
              <a:tr h="59232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4,3 s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3,4 s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2,9 s</a:t>
                      </a:r>
                      <a:endParaRPr lang="fr-F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98836911"/>
                  </a:ext>
                </a:extLst>
              </a:tr>
            </a:tbl>
          </a:graphicData>
        </a:graphic>
      </p:graphicFrame>
      <p:pic>
        <p:nvPicPr>
          <p:cNvPr id="41" name="Imag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296" y="955922"/>
            <a:ext cx="3592353" cy="269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7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6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xmlns="" id="{1404D3F8-2A23-3149-821B-24366EC2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6235"/>
          </a:xfrm>
        </p:spPr>
        <p:txBody>
          <a:bodyPr/>
          <a:lstStyle/>
          <a:p>
            <a:r>
              <a:rPr lang="fr-FR" dirty="0"/>
              <a:t>0-RTT-BDP </a:t>
            </a:r>
            <a:r>
              <a:rPr lang="fr-FR" dirty="0"/>
              <a:t>E</a:t>
            </a:r>
            <a:r>
              <a:rPr lang="fr-FR" dirty="0" smtClean="0"/>
              <a:t>xtension </a:t>
            </a:r>
            <a:r>
              <a:rPr lang="fr-FR" dirty="0" smtClean="0"/>
              <a:t>: Real </a:t>
            </a:r>
            <a:r>
              <a:rPr lang="fr-FR" dirty="0"/>
              <a:t>S</a:t>
            </a:r>
            <a:r>
              <a:rPr lang="fr-FR" dirty="0" smtClean="0"/>
              <a:t>atellite </a:t>
            </a:r>
            <a:r>
              <a:rPr lang="fr-FR" dirty="0"/>
              <a:t>A</a:t>
            </a:r>
            <a:r>
              <a:rPr lang="fr-FR" dirty="0" smtClean="0"/>
              <a:t>ccess </a:t>
            </a:r>
            <a:r>
              <a:rPr lang="fr-FR" dirty="0" smtClean="0"/>
              <a:t>Performance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069582" y="3521781"/>
            <a:ext cx="3677685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>
              <a:defRPr sz="1200"/>
            </a:lvl1pPr>
          </a:lstStyle>
          <a:p>
            <a:pPr algn="ctr"/>
            <a:r>
              <a:rPr lang="en-US" sz="1800" dirty="0" smtClean="0"/>
              <a:t>Satellite : GEO - </a:t>
            </a:r>
            <a:r>
              <a:rPr lang="en-US" sz="1800" dirty="0" err="1" smtClean="0"/>
              <a:t>KaSAT</a:t>
            </a:r>
            <a:endParaRPr lang="en-US" sz="1800" dirty="0" smtClean="0"/>
          </a:p>
          <a:p>
            <a:pPr algn="ctr"/>
            <a:r>
              <a:rPr lang="en-US" sz="1800" dirty="0" smtClean="0"/>
              <a:t>Offer : PRO25</a:t>
            </a: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7960127" y="1274413"/>
            <a:ext cx="2490160" cy="2237462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Local Access Network</a:t>
            </a:r>
          </a:p>
        </p:txBody>
      </p:sp>
      <p:sp>
        <p:nvSpPr>
          <p:cNvPr id="9" name="Rectangle 8"/>
          <p:cNvSpPr/>
          <p:nvPr/>
        </p:nvSpPr>
        <p:spPr>
          <a:xfrm>
            <a:off x="5892637" y="1274350"/>
            <a:ext cx="2070940" cy="2235517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Satellite Access Network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09255" y="1274412"/>
            <a:ext cx="1983382" cy="2237461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Satellite ISP Network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72959" y="1274412"/>
            <a:ext cx="1636295" cy="2237461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« Internet » 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4859" y="1652816"/>
            <a:ext cx="1568650" cy="147858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9215" y="1828349"/>
            <a:ext cx="2160912" cy="121882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6848" y="1314658"/>
            <a:ext cx="1827327" cy="165849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8395" y="1318420"/>
            <a:ext cx="1478655" cy="1897975"/>
          </a:xfrm>
          <a:prstGeom prst="rect">
            <a:avLst/>
          </a:prstGeom>
        </p:spPr>
      </p:pic>
      <p:sp>
        <p:nvSpPr>
          <p:cNvPr id="16" name="Espace réservé du contenu 2"/>
          <p:cNvSpPr txBox="1">
            <a:spLocks/>
          </p:cNvSpPr>
          <p:nvPr/>
        </p:nvSpPr>
        <p:spPr>
          <a:xfrm>
            <a:off x="6488150" y="3547526"/>
            <a:ext cx="5603259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>
              <a:defRPr sz="1200"/>
            </a:lvl1pPr>
          </a:lstStyle>
          <a:p>
            <a:pPr algn="ctr"/>
            <a:r>
              <a:rPr lang="en-US" sz="1800" dirty="0" smtClean="0"/>
              <a:t>PICOQUIC SERVER</a:t>
            </a:r>
          </a:p>
          <a:p>
            <a:endParaRPr lang="en-US" sz="1800" dirty="0"/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477809" y="4138543"/>
            <a:ext cx="7318029" cy="14773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>
              <a:defRPr sz="1200"/>
            </a:lvl1pPr>
          </a:lstStyle>
          <a:p>
            <a:endParaRPr lang="en-US" sz="1800" dirty="0" smtClean="0"/>
          </a:p>
          <a:p>
            <a:r>
              <a:rPr lang="en-US" sz="1800" dirty="0" smtClean="0"/>
              <a:t>Default </a:t>
            </a:r>
            <a:r>
              <a:rPr lang="en-US" sz="1800" dirty="0" smtClean="0"/>
              <a:t>and 0-RTT </a:t>
            </a:r>
            <a:r>
              <a:rPr lang="en-US" sz="1800" dirty="0"/>
              <a:t>: </a:t>
            </a:r>
            <a:endParaRPr lang="en-US" sz="1800" dirty="0" smtClean="0"/>
          </a:p>
          <a:p>
            <a:r>
              <a:rPr lang="en-US" sz="1800" dirty="0" smtClean="0"/>
              <a:t>commit : 6b917d69bf4ac69d4ab43c42554bb702ed844561</a:t>
            </a:r>
          </a:p>
          <a:p>
            <a:r>
              <a:rPr lang="en-US" sz="1800" dirty="0" smtClean="0"/>
              <a:t>0RTTBDP : </a:t>
            </a:r>
          </a:p>
          <a:p>
            <a:r>
              <a:rPr lang="en-US" sz="1800" dirty="0">
                <a:hlinkClick r:id="rId6"/>
              </a:rPr>
              <a:t>https://github.com/private-octopus/picoquic/pull/1209</a:t>
            </a:r>
            <a:r>
              <a:rPr lang="en-US" sz="1800" dirty="0"/>
              <a:t> </a:t>
            </a:r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3790807" y="5931342"/>
            <a:ext cx="5024176" cy="0"/>
          </a:xfrm>
          <a:prstGeom prst="straightConnector1">
            <a:avLst/>
          </a:prstGeom>
          <a:ln w="88900">
            <a:solidFill>
              <a:schemeClr val="tx1"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4426331" y="5430606"/>
            <a:ext cx="3677685" cy="10002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>
              <a:defRPr sz="1200"/>
            </a:lvl1pPr>
          </a:lstStyle>
          <a:p>
            <a:pPr algn="ctr"/>
            <a:r>
              <a:rPr lang="en-US" sz="2400" dirty="0" smtClean="0"/>
              <a:t>Upload 500 kB or </a:t>
            </a:r>
            <a:r>
              <a:rPr lang="en-US" sz="2400" dirty="0" smtClean="0"/>
              <a:t>1MB</a:t>
            </a:r>
            <a:endParaRPr lang="en-US" sz="1100" dirty="0"/>
          </a:p>
          <a:p>
            <a:pPr algn="ctr"/>
            <a:endParaRPr lang="en-US" sz="1100" dirty="0" smtClean="0"/>
          </a:p>
          <a:p>
            <a:pPr algn="ctr"/>
            <a:r>
              <a:rPr lang="en-US" sz="2400" dirty="0" smtClean="0"/>
              <a:t>50 runs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859660" y="3558705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PICOQUIC CLIENT</a:t>
            </a:r>
          </a:p>
        </p:txBody>
      </p:sp>
    </p:spTree>
    <p:extLst>
      <p:ext uri="{BB962C8B-B14F-4D97-AF65-F5344CB8AC3E}">
        <p14:creationId xmlns:p14="http://schemas.microsoft.com/office/powerpoint/2010/main" val="380403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7</a:t>
            </a:fld>
            <a:r>
              <a:rPr lang="fr-FR" dirty="0" smtClean="0"/>
              <a:t> / 22</a:t>
            </a:r>
            <a:endParaRPr lang="fr-FR" dirty="0"/>
          </a:p>
        </p:txBody>
      </p:sp>
      <p:graphicFrame>
        <p:nvGraphicFramePr>
          <p:cNvPr id="5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345722"/>
              </p:ext>
            </p:extLst>
          </p:nvPr>
        </p:nvGraphicFramePr>
        <p:xfrm>
          <a:off x="641271" y="1262078"/>
          <a:ext cx="10946919" cy="50368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32837">
                  <a:extLst>
                    <a:ext uri="{9D8B030D-6E8A-4147-A177-3AD203B41FA5}">
                      <a16:colId xmlns:a16="http://schemas.microsoft.com/office/drawing/2014/main" xmlns="" val="3751337626"/>
                    </a:ext>
                  </a:extLst>
                </a:gridCol>
                <a:gridCol w="1143214">
                  <a:extLst>
                    <a:ext uri="{9D8B030D-6E8A-4147-A177-3AD203B41FA5}">
                      <a16:colId xmlns:a16="http://schemas.microsoft.com/office/drawing/2014/main" xmlns="" val="2197216726"/>
                    </a:ext>
                  </a:extLst>
                </a:gridCol>
                <a:gridCol w="914981">
                  <a:extLst>
                    <a:ext uri="{9D8B030D-6E8A-4147-A177-3AD203B41FA5}">
                      <a16:colId xmlns:a16="http://schemas.microsoft.com/office/drawing/2014/main" xmlns="" val="3556106123"/>
                    </a:ext>
                  </a:extLst>
                </a:gridCol>
                <a:gridCol w="2026657">
                  <a:extLst>
                    <a:ext uri="{9D8B030D-6E8A-4147-A177-3AD203B41FA5}">
                      <a16:colId xmlns:a16="http://schemas.microsoft.com/office/drawing/2014/main" xmlns="" val="3626048715"/>
                    </a:ext>
                  </a:extLst>
                </a:gridCol>
                <a:gridCol w="1265453">
                  <a:extLst>
                    <a:ext uri="{9D8B030D-6E8A-4147-A177-3AD203B41FA5}">
                      <a16:colId xmlns:a16="http://schemas.microsoft.com/office/drawing/2014/main" xmlns="" val="2852258405"/>
                    </a:ext>
                  </a:extLst>
                </a:gridCol>
                <a:gridCol w="2350969">
                  <a:extLst>
                    <a:ext uri="{9D8B030D-6E8A-4147-A177-3AD203B41FA5}">
                      <a16:colId xmlns:a16="http://schemas.microsoft.com/office/drawing/2014/main" xmlns="" val="3015178303"/>
                    </a:ext>
                  </a:extLst>
                </a:gridCol>
                <a:gridCol w="1912808">
                  <a:extLst>
                    <a:ext uri="{9D8B030D-6E8A-4147-A177-3AD203B41FA5}">
                      <a16:colId xmlns:a16="http://schemas.microsoft.com/office/drawing/2014/main" xmlns="" val="866066693"/>
                    </a:ext>
                  </a:extLst>
                </a:gridCol>
              </a:tblGrid>
              <a:tr h="162459">
                <a:tc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Without</a:t>
                      </a:r>
                      <a:r>
                        <a:rPr lang="fr-FR" sz="1800" baseline="0" dirty="0" smtClean="0"/>
                        <a:t> 0-RTT</a:t>
                      </a:r>
                      <a:endParaRPr lang="fr-F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 smtClean="0"/>
                        <a:t>With</a:t>
                      </a:r>
                      <a:r>
                        <a:rPr lang="fr-FR" sz="1800" baseline="0" dirty="0" smtClean="0"/>
                        <a:t> 0-RTT</a:t>
                      </a:r>
                      <a:endParaRPr lang="fr-FR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 smtClean="0"/>
                        <a:t>With</a:t>
                      </a:r>
                      <a:r>
                        <a:rPr lang="fr-FR" sz="1800" baseline="0" dirty="0" smtClean="0"/>
                        <a:t> 0-RTT-BDP</a:t>
                      </a:r>
                      <a:endParaRPr lang="fr-FR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3592802"/>
                  </a:ext>
                </a:extLst>
              </a:tr>
              <a:tr h="1640935">
                <a:tc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 smtClean="0"/>
                    </a:p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8836911"/>
                  </a:ext>
                </a:extLst>
              </a:tr>
              <a:tr h="180249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500 </a:t>
                      </a:r>
                      <a:r>
                        <a:rPr lang="fr-FR" sz="1400" dirty="0" err="1" smtClean="0"/>
                        <a:t>kB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 MB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500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baseline="0" dirty="0" err="1" smtClean="0"/>
                        <a:t>kB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 MB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500 </a:t>
                      </a:r>
                      <a:r>
                        <a:rPr lang="fr-FR" sz="1400" dirty="0" err="1" smtClean="0"/>
                        <a:t>kB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 MB</a:t>
                      </a:r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15560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Min </a:t>
                      </a:r>
                      <a:r>
                        <a:rPr lang="fr-FR" sz="1400" dirty="0" err="1" smtClean="0"/>
                        <a:t>transfer</a:t>
                      </a:r>
                      <a:r>
                        <a:rPr lang="fr-FR" sz="1400" baseline="0" dirty="0" smtClean="0"/>
                        <a:t> time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3,12 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3,87 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2,43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3,19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1,87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2,78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661740519"/>
                  </a:ext>
                </a:extLst>
              </a:tr>
              <a:tr h="26041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Ave.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err="1" smtClean="0"/>
                        <a:t>transfer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smtClean="0"/>
                        <a:t>time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11,34 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17,15 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7,59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10,24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4,24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6,47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971223128"/>
                  </a:ext>
                </a:extLst>
              </a:tr>
              <a:tr h="22334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Max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baseline="0" dirty="0" err="1" smtClean="0"/>
                        <a:t>transfer</a:t>
                      </a:r>
                      <a:r>
                        <a:rPr lang="fr-FR" sz="1400" baseline="0" dirty="0" smtClean="0"/>
                        <a:t> time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47,82 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61,43 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33,69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33,92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15,55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23,88 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238943104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xmlns="" id="{1404D3F8-2A23-3149-821B-24366EC2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6235"/>
          </a:xfrm>
        </p:spPr>
        <p:txBody>
          <a:bodyPr/>
          <a:lstStyle/>
          <a:p>
            <a:r>
              <a:rPr lang="fr-FR" dirty="0"/>
              <a:t>0-RTT-BDP </a:t>
            </a:r>
            <a:r>
              <a:rPr lang="fr-FR" dirty="0"/>
              <a:t>E</a:t>
            </a:r>
            <a:r>
              <a:rPr lang="fr-FR" dirty="0" smtClean="0"/>
              <a:t>xtension </a:t>
            </a:r>
            <a:r>
              <a:rPr lang="fr-FR" dirty="0" smtClean="0"/>
              <a:t>: Real </a:t>
            </a:r>
            <a:r>
              <a:rPr lang="fr-FR" dirty="0"/>
              <a:t>S</a:t>
            </a:r>
            <a:r>
              <a:rPr lang="fr-FR" dirty="0" smtClean="0"/>
              <a:t>atellite </a:t>
            </a:r>
            <a:r>
              <a:rPr lang="fr-FR" dirty="0"/>
              <a:t>A</a:t>
            </a:r>
            <a:r>
              <a:rPr lang="fr-FR" dirty="0" smtClean="0"/>
              <a:t>ccess </a:t>
            </a:r>
            <a:r>
              <a:rPr lang="fr-FR" dirty="0" smtClean="0"/>
              <a:t>Performance</a:t>
            </a:r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2109164" y="1703392"/>
            <a:ext cx="8444526" cy="2589765"/>
            <a:chOff x="1351491" y="1467885"/>
            <a:chExt cx="10574555" cy="3334220"/>
          </a:xfrm>
        </p:grpSpPr>
        <p:sp>
          <p:nvSpPr>
            <p:cNvPr id="9" name="Rectangle 8"/>
            <p:cNvSpPr/>
            <p:nvPr/>
          </p:nvSpPr>
          <p:spPr>
            <a:xfrm>
              <a:off x="2107630" y="1467885"/>
              <a:ext cx="621101" cy="2455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400" dirty="0" smtClean="0">
                  <a:solidFill>
                    <a:schemeClr val="tx1"/>
                  </a:solidFill>
                </a:rPr>
                <a:t>CLIENT</a:t>
              </a:r>
              <a:endParaRPr lang="fr-FR" sz="4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81161" y="1471664"/>
              <a:ext cx="605847" cy="2455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400" dirty="0" smtClean="0">
                  <a:solidFill>
                    <a:schemeClr val="tx1"/>
                  </a:solidFill>
                </a:rPr>
                <a:t>SERVER</a:t>
              </a:r>
              <a:endParaRPr lang="fr-FR" sz="4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Connecteur droit 10"/>
            <p:cNvCxnSpPr/>
            <p:nvPr/>
          </p:nvCxnSpPr>
          <p:spPr>
            <a:xfrm>
              <a:off x="3520547" y="1729488"/>
              <a:ext cx="297" cy="16328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/>
            <p:cNvSpPr txBox="1"/>
            <p:nvPr/>
          </p:nvSpPr>
          <p:spPr>
            <a:xfrm>
              <a:off x="2720956" y="2544719"/>
              <a:ext cx="496214" cy="4358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/>
                <a:t>QUIC</a:t>
              </a:r>
            </a:p>
            <a:p>
              <a:pPr algn="ctr"/>
              <a:r>
                <a:rPr lang="fr-FR" sz="800" dirty="0" smtClean="0"/>
                <a:t>1RTT</a:t>
              </a:r>
              <a:endParaRPr lang="fr-FR" sz="800" dirty="0"/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>
              <a:off x="2418032" y="1929514"/>
              <a:ext cx="1102961" cy="888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 flipV="1">
              <a:off x="2418031" y="2018351"/>
              <a:ext cx="1102961" cy="92403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2418031" y="1713463"/>
              <a:ext cx="297" cy="16328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2434517" y="2236872"/>
              <a:ext cx="1102961" cy="88837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2434516" y="2325709"/>
              <a:ext cx="1102961" cy="92403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1351491" y="1895857"/>
              <a:ext cx="1084367" cy="277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>
                  <a:solidFill>
                    <a:srgbClr val="0070C0"/>
                  </a:solidFill>
                </a:rPr>
                <a:t>QUIC </a:t>
              </a:r>
              <a:r>
                <a:rPr lang="fr-FR" sz="800" dirty="0" err="1" smtClean="0">
                  <a:solidFill>
                    <a:srgbClr val="0070C0"/>
                  </a:solidFill>
                </a:rPr>
                <a:t>handshake</a:t>
              </a:r>
              <a:endParaRPr lang="fr-FR" sz="800" dirty="0">
                <a:solidFill>
                  <a:srgbClr val="0070C0"/>
                </a:solidFill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1507115" y="2225675"/>
              <a:ext cx="903705" cy="277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>
                  <a:solidFill>
                    <a:schemeClr val="accent3"/>
                  </a:solidFill>
                </a:rPr>
                <a:t>Data </a:t>
              </a:r>
              <a:r>
                <a:rPr lang="fr-FR" sz="800" dirty="0" err="1" smtClean="0">
                  <a:solidFill>
                    <a:schemeClr val="accent3"/>
                  </a:solidFill>
                </a:rPr>
                <a:t>transfer</a:t>
              </a:r>
              <a:endParaRPr lang="fr-FR" sz="800" dirty="0">
                <a:solidFill>
                  <a:schemeClr val="accent3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827177" y="1467886"/>
              <a:ext cx="621101" cy="2455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400" dirty="0" smtClean="0">
                  <a:solidFill>
                    <a:schemeClr val="tx1"/>
                  </a:solidFill>
                </a:rPr>
                <a:t>CLIENT</a:t>
              </a:r>
              <a:endParaRPr lang="fr-FR" sz="4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00708" y="1471665"/>
              <a:ext cx="605847" cy="2455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400" dirty="0" smtClean="0">
                  <a:solidFill>
                    <a:schemeClr val="tx1"/>
                  </a:solidFill>
                </a:rPr>
                <a:t>SERVER</a:t>
              </a:r>
              <a:endParaRPr lang="fr-FR" sz="4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Connecteur droit 21"/>
            <p:cNvCxnSpPr/>
            <p:nvPr/>
          </p:nvCxnSpPr>
          <p:spPr>
            <a:xfrm>
              <a:off x="6240094" y="1729488"/>
              <a:ext cx="297" cy="28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22"/>
            <p:cNvSpPr txBox="1"/>
            <p:nvPr/>
          </p:nvSpPr>
          <p:spPr>
            <a:xfrm>
              <a:off x="6351474" y="3967938"/>
              <a:ext cx="512273" cy="4358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/>
                <a:t>QUIC</a:t>
              </a:r>
            </a:p>
            <a:p>
              <a:pPr algn="ctr"/>
              <a:r>
                <a:rPr lang="fr-FR" sz="800" dirty="0"/>
                <a:t>0</a:t>
              </a:r>
              <a:r>
                <a:rPr lang="fr-FR" sz="800" dirty="0" smtClean="0"/>
                <a:t>RTT</a:t>
              </a:r>
              <a:endParaRPr lang="fr-FR" sz="800" dirty="0"/>
            </a:p>
          </p:txBody>
        </p:sp>
        <p:cxnSp>
          <p:nvCxnSpPr>
            <p:cNvPr id="24" name="Connecteur droit avec flèche 23"/>
            <p:cNvCxnSpPr/>
            <p:nvPr/>
          </p:nvCxnSpPr>
          <p:spPr>
            <a:xfrm>
              <a:off x="5138711" y="4002142"/>
              <a:ext cx="1102961" cy="888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 flipV="1">
              <a:off x="5138710" y="4090979"/>
              <a:ext cx="1102961" cy="92403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5137578" y="1713463"/>
              <a:ext cx="297" cy="288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avec flèche 26"/>
            <p:cNvCxnSpPr/>
            <p:nvPr/>
          </p:nvCxnSpPr>
          <p:spPr>
            <a:xfrm flipV="1">
              <a:off x="5124072" y="4273794"/>
              <a:ext cx="1102961" cy="92403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4227794" y="4298302"/>
              <a:ext cx="903705" cy="277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>
                  <a:solidFill>
                    <a:schemeClr val="accent3"/>
                  </a:solidFill>
                </a:rPr>
                <a:t>Data </a:t>
              </a:r>
              <a:r>
                <a:rPr lang="fr-FR" sz="800" dirty="0" err="1" smtClean="0">
                  <a:solidFill>
                    <a:schemeClr val="accent3"/>
                  </a:solidFill>
                </a:rPr>
                <a:t>transfer</a:t>
              </a:r>
              <a:endParaRPr lang="fr-FR" sz="800" dirty="0">
                <a:solidFill>
                  <a:schemeClr val="accent3"/>
                </a:solidFill>
              </a:endParaRP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321669" y="1865321"/>
              <a:ext cx="496214" cy="4358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/>
                <a:t>QUIC</a:t>
              </a:r>
            </a:p>
            <a:p>
              <a:pPr algn="ctr"/>
              <a:r>
                <a:rPr lang="fr-FR" sz="800" dirty="0" smtClean="0"/>
                <a:t>1RTT</a:t>
              </a:r>
              <a:endParaRPr lang="fr-FR" sz="800" dirty="0"/>
            </a:p>
          </p:txBody>
        </p:sp>
        <p:cxnSp>
          <p:nvCxnSpPr>
            <p:cNvPr id="30" name="Connecteur droit avec flèche 29"/>
            <p:cNvCxnSpPr/>
            <p:nvPr/>
          </p:nvCxnSpPr>
          <p:spPr>
            <a:xfrm>
              <a:off x="5138711" y="1869615"/>
              <a:ext cx="1102961" cy="888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flipV="1">
              <a:off x="5138710" y="1958452"/>
              <a:ext cx="1102961" cy="92403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>
              <a:off x="5155196" y="2176973"/>
              <a:ext cx="1102961" cy="88837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 flipV="1">
              <a:off x="5155195" y="2265810"/>
              <a:ext cx="1102961" cy="92403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ZoneTexte 33"/>
            <p:cNvSpPr txBox="1"/>
            <p:nvPr/>
          </p:nvSpPr>
          <p:spPr>
            <a:xfrm>
              <a:off x="4227794" y="2165776"/>
              <a:ext cx="903705" cy="277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>
                  <a:solidFill>
                    <a:schemeClr val="accent3"/>
                  </a:solidFill>
                </a:rPr>
                <a:t>Data </a:t>
              </a:r>
              <a:r>
                <a:rPr lang="fr-FR" sz="800" dirty="0" err="1" smtClean="0">
                  <a:solidFill>
                    <a:schemeClr val="accent3"/>
                  </a:solidFill>
                </a:rPr>
                <a:t>transfer</a:t>
              </a:r>
              <a:endParaRPr lang="fr-FR" sz="800" dirty="0">
                <a:solidFill>
                  <a:schemeClr val="accent3"/>
                </a:solidFill>
              </a:endParaRP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6331570" y="2258477"/>
              <a:ext cx="1259341" cy="435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SERVER : store CWND, RTT, IP</a:t>
              </a:r>
              <a:endParaRPr lang="fr-FR" sz="800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6362189" y="3438135"/>
              <a:ext cx="1352288" cy="594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SERVER : uses </a:t>
              </a:r>
              <a:r>
                <a:rPr lang="fr-FR" sz="800" dirty="0" err="1" smtClean="0"/>
                <a:t>previous</a:t>
              </a:r>
              <a:r>
                <a:rPr lang="fr-FR" sz="800" dirty="0" smtClean="0"/>
                <a:t> CWND, RTT, IP</a:t>
              </a:r>
              <a:endParaRPr lang="fr-FR" sz="8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775697" y="1467886"/>
              <a:ext cx="621101" cy="2455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400" dirty="0" smtClean="0">
                  <a:solidFill>
                    <a:schemeClr val="tx1"/>
                  </a:solidFill>
                </a:rPr>
                <a:t>CLIENT</a:t>
              </a:r>
              <a:endParaRPr lang="fr-FR" sz="4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9849228" y="1471665"/>
              <a:ext cx="605847" cy="2455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400" dirty="0" smtClean="0">
                  <a:solidFill>
                    <a:schemeClr val="tx1"/>
                  </a:solidFill>
                </a:rPr>
                <a:t>SERVER</a:t>
              </a:r>
              <a:endParaRPr lang="fr-FR" sz="400" dirty="0">
                <a:solidFill>
                  <a:schemeClr val="tx1"/>
                </a:solidFill>
              </a:endParaRP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10399093" y="2111798"/>
              <a:ext cx="496214" cy="4358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/>
                <a:t>QUIC</a:t>
              </a:r>
            </a:p>
            <a:p>
              <a:pPr algn="ctr"/>
              <a:r>
                <a:rPr lang="fr-FR" sz="800" dirty="0" smtClean="0"/>
                <a:t>1RTT</a:t>
              </a:r>
              <a:endParaRPr lang="fr-FR" sz="800" dirty="0"/>
            </a:p>
          </p:txBody>
        </p:sp>
        <p:cxnSp>
          <p:nvCxnSpPr>
            <p:cNvPr id="40" name="Connecteur droit avec flèche 39"/>
            <p:cNvCxnSpPr/>
            <p:nvPr/>
          </p:nvCxnSpPr>
          <p:spPr>
            <a:xfrm>
              <a:off x="9086099" y="1929515"/>
              <a:ext cx="1102961" cy="888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avec flèche 40"/>
            <p:cNvCxnSpPr/>
            <p:nvPr/>
          </p:nvCxnSpPr>
          <p:spPr>
            <a:xfrm flipV="1">
              <a:off x="9086098" y="2018352"/>
              <a:ext cx="1102961" cy="92403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flipH="1">
              <a:off x="9085429" y="1713463"/>
              <a:ext cx="669" cy="30226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/>
            <p:nvPr/>
          </p:nvCxnSpPr>
          <p:spPr>
            <a:xfrm>
              <a:off x="9082488" y="2236873"/>
              <a:ext cx="1102961" cy="88837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/>
            <p:cNvCxnSpPr/>
            <p:nvPr/>
          </p:nvCxnSpPr>
          <p:spPr>
            <a:xfrm flipV="1">
              <a:off x="9082487" y="2325710"/>
              <a:ext cx="1102961" cy="92403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ZoneTexte 44"/>
            <p:cNvSpPr txBox="1"/>
            <p:nvPr/>
          </p:nvSpPr>
          <p:spPr>
            <a:xfrm>
              <a:off x="8019557" y="1895857"/>
              <a:ext cx="1084367" cy="277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>
                  <a:solidFill>
                    <a:srgbClr val="0070C0"/>
                  </a:solidFill>
                </a:rPr>
                <a:t>QUIC </a:t>
              </a:r>
              <a:r>
                <a:rPr lang="fr-FR" sz="800" dirty="0" err="1" smtClean="0">
                  <a:solidFill>
                    <a:srgbClr val="0070C0"/>
                  </a:solidFill>
                </a:rPr>
                <a:t>handshake</a:t>
              </a:r>
              <a:endParaRPr lang="fr-FR" sz="800" dirty="0">
                <a:solidFill>
                  <a:srgbClr val="0070C0"/>
                </a:solidFill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8175182" y="2225676"/>
              <a:ext cx="903705" cy="277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>
                  <a:solidFill>
                    <a:schemeClr val="accent3"/>
                  </a:solidFill>
                </a:rPr>
                <a:t>Data </a:t>
              </a:r>
              <a:r>
                <a:rPr lang="fr-FR" sz="800" dirty="0" err="1" smtClean="0">
                  <a:solidFill>
                    <a:schemeClr val="accent3"/>
                  </a:solidFill>
                </a:rPr>
                <a:t>transfer</a:t>
              </a:r>
              <a:endParaRPr lang="fr-FR" sz="800" dirty="0">
                <a:solidFill>
                  <a:schemeClr val="accent3"/>
                </a:solidFill>
              </a:endParaRPr>
            </a:p>
          </p:txBody>
        </p:sp>
        <p:cxnSp>
          <p:nvCxnSpPr>
            <p:cNvPr id="47" name="Connecteur droit 46"/>
            <p:cNvCxnSpPr/>
            <p:nvPr/>
          </p:nvCxnSpPr>
          <p:spPr>
            <a:xfrm>
              <a:off x="9637059" y="2589672"/>
              <a:ext cx="297" cy="360000"/>
            </a:xfrm>
            <a:prstGeom prst="line">
              <a:avLst/>
            </a:prstGeom>
            <a:ln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avec flèche 47"/>
            <p:cNvCxnSpPr/>
            <p:nvPr/>
          </p:nvCxnSpPr>
          <p:spPr>
            <a:xfrm>
              <a:off x="9085579" y="2992555"/>
              <a:ext cx="1102961" cy="88837"/>
            </a:xfrm>
            <a:prstGeom prst="straightConnector1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avec flèche 48"/>
            <p:cNvCxnSpPr/>
            <p:nvPr/>
          </p:nvCxnSpPr>
          <p:spPr>
            <a:xfrm flipV="1">
              <a:off x="9085578" y="3081392"/>
              <a:ext cx="1102961" cy="92403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Accolade fermante 49"/>
            <p:cNvSpPr/>
            <p:nvPr/>
          </p:nvSpPr>
          <p:spPr>
            <a:xfrm>
              <a:off x="10237418" y="1895858"/>
              <a:ext cx="106322" cy="1277937"/>
            </a:xfrm>
            <a:prstGeom prst="rightBrace">
              <a:avLst>
                <a:gd name="adj1" fmla="val 128034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sz="110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0182233" y="3190547"/>
              <a:ext cx="1112491" cy="435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SERVER : store CWND, RTT, IP</a:t>
              </a:r>
              <a:endParaRPr lang="fr-FR" sz="800" dirty="0"/>
            </a:p>
          </p:txBody>
        </p:sp>
        <p:cxnSp>
          <p:nvCxnSpPr>
            <p:cNvPr id="52" name="Connecteur droit avec flèche 51"/>
            <p:cNvCxnSpPr/>
            <p:nvPr/>
          </p:nvCxnSpPr>
          <p:spPr>
            <a:xfrm flipV="1">
              <a:off x="9079272" y="3324558"/>
              <a:ext cx="1102961" cy="92403"/>
            </a:xfrm>
            <a:prstGeom prst="straightConnector1">
              <a:avLst/>
            </a:prstGeom>
            <a:ln>
              <a:solidFill>
                <a:schemeClr val="accent2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ZoneTexte 52"/>
            <p:cNvSpPr txBox="1"/>
            <p:nvPr/>
          </p:nvSpPr>
          <p:spPr>
            <a:xfrm>
              <a:off x="7601514" y="3234305"/>
              <a:ext cx="1477757" cy="435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>
                  <a:solidFill>
                    <a:schemeClr val="accent2"/>
                  </a:solidFill>
                </a:rPr>
                <a:t>BDP Frame (</a:t>
              </a:r>
              <a:r>
                <a:rPr lang="fr-FR" sz="800" dirty="0" err="1" smtClean="0">
                  <a:solidFill>
                    <a:schemeClr val="accent2"/>
                  </a:solidFill>
                </a:rPr>
                <a:t>containing</a:t>
              </a:r>
              <a:r>
                <a:rPr lang="fr-FR" sz="800" dirty="0" smtClean="0">
                  <a:solidFill>
                    <a:schemeClr val="accent2"/>
                  </a:solidFill>
                </a:rPr>
                <a:t> CWND, RTT, IP)</a:t>
              </a:r>
              <a:endParaRPr lang="fr-FR" sz="800" dirty="0">
                <a:solidFill>
                  <a:schemeClr val="accent2"/>
                </a:solidFill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10328941" y="3901443"/>
              <a:ext cx="550086" cy="435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 smtClean="0"/>
                <a:t>QUIC</a:t>
              </a:r>
            </a:p>
            <a:p>
              <a:pPr algn="ctr"/>
              <a:r>
                <a:rPr lang="fr-FR" sz="800" dirty="0" smtClean="0"/>
                <a:t>0RTT</a:t>
              </a:r>
              <a:endParaRPr lang="fr-FR" sz="800" dirty="0"/>
            </a:p>
          </p:txBody>
        </p:sp>
        <p:sp>
          <p:nvSpPr>
            <p:cNvPr id="55" name="Accolade fermante 54"/>
            <p:cNvSpPr/>
            <p:nvPr/>
          </p:nvSpPr>
          <p:spPr>
            <a:xfrm>
              <a:off x="10234254" y="3910498"/>
              <a:ext cx="103105" cy="891607"/>
            </a:xfrm>
            <a:prstGeom prst="rightBrace">
              <a:avLst>
                <a:gd name="adj1" fmla="val 128034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sz="1100"/>
            </a:p>
          </p:txBody>
        </p:sp>
        <p:cxnSp>
          <p:nvCxnSpPr>
            <p:cNvPr id="56" name="Connecteur droit avec flèche 55"/>
            <p:cNvCxnSpPr/>
            <p:nvPr/>
          </p:nvCxnSpPr>
          <p:spPr>
            <a:xfrm>
              <a:off x="9079273" y="3935436"/>
              <a:ext cx="1102961" cy="888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avec flèche 56"/>
            <p:cNvCxnSpPr/>
            <p:nvPr/>
          </p:nvCxnSpPr>
          <p:spPr>
            <a:xfrm flipV="1">
              <a:off x="9079272" y="4024273"/>
              <a:ext cx="1102961" cy="92403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ZoneTexte 57"/>
            <p:cNvSpPr txBox="1"/>
            <p:nvPr/>
          </p:nvSpPr>
          <p:spPr>
            <a:xfrm>
              <a:off x="8003055" y="3901443"/>
              <a:ext cx="1084367" cy="277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>
                  <a:solidFill>
                    <a:srgbClr val="0070C0"/>
                  </a:solidFill>
                </a:rPr>
                <a:t>QUIC </a:t>
              </a:r>
              <a:r>
                <a:rPr lang="fr-FR" sz="800" dirty="0" err="1" smtClean="0">
                  <a:solidFill>
                    <a:srgbClr val="0070C0"/>
                  </a:solidFill>
                </a:rPr>
                <a:t>handshake</a:t>
              </a:r>
              <a:endParaRPr lang="fr-FR" sz="800" dirty="0">
                <a:solidFill>
                  <a:srgbClr val="0070C0"/>
                </a:solidFill>
              </a:endParaRPr>
            </a:p>
          </p:txBody>
        </p:sp>
        <p:cxnSp>
          <p:nvCxnSpPr>
            <p:cNvPr id="59" name="Connecteur droit avec flèche 58"/>
            <p:cNvCxnSpPr/>
            <p:nvPr/>
          </p:nvCxnSpPr>
          <p:spPr>
            <a:xfrm>
              <a:off x="9079271" y="3888723"/>
              <a:ext cx="1102961" cy="88837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/>
            <p:nvPr/>
          </p:nvCxnSpPr>
          <p:spPr>
            <a:xfrm flipV="1">
              <a:off x="9079123" y="4312564"/>
              <a:ext cx="1102961" cy="92403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ZoneTexte 60"/>
            <p:cNvSpPr txBox="1"/>
            <p:nvPr/>
          </p:nvSpPr>
          <p:spPr>
            <a:xfrm>
              <a:off x="8171817" y="4212531"/>
              <a:ext cx="903705" cy="2773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800" dirty="0" smtClean="0">
                  <a:solidFill>
                    <a:schemeClr val="accent3"/>
                  </a:solidFill>
                </a:rPr>
                <a:t>Data </a:t>
              </a:r>
              <a:r>
                <a:rPr lang="fr-FR" sz="800" dirty="0" err="1" smtClean="0">
                  <a:solidFill>
                    <a:schemeClr val="accent3"/>
                  </a:solidFill>
                </a:rPr>
                <a:t>transfer</a:t>
              </a:r>
              <a:endParaRPr lang="fr-FR" sz="800" dirty="0">
                <a:solidFill>
                  <a:schemeClr val="accent3"/>
                </a:solidFill>
              </a:endParaRPr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10348827" y="4250977"/>
              <a:ext cx="1577219" cy="435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SERVER : uses </a:t>
              </a:r>
              <a:r>
                <a:rPr lang="fr-FR" sz="800" dirty="0" err="1" smtClean="0"/>
                <a:t>previous</a:t>
              </a:r>
              <a:r>
                <a:rPr lang="fr-FR" sz="800" dirty="0" smtClean="0"/>
                <a:t> CWND, RTT, IP</a:t>
              </a:r>
              <a:endParaRPr lang="fr-FR" sz="800" dirty="0"/>
            </a:p>
          </p:txBody>
        </p:sp>
        <p:cxnSp>
          <p:nvCxnSpPr>
            <p:cNvPr id="63" name="Connecteur droit 62"/>
            <p:cNvCxnSpPr/>
            <p:nvPr/>
          </p:nvCxnSpPr>
          <p:spPr>
            <a:xfrm flipH="1">
              <a:off x="10177595" y="1714652"/>
              <a:ext cx="669" cy="30226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416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8</a:t>
            </a:fld>
            <a:r>
              <a:rPr lang="fr-FR" dirty="0" smtClean="0"/>
              <a:t> / 22</a:t>
            </a:r>
            <a:endParaRPr lang="fr-FR" dirty="0"/>
          </a:p>
        </p:txBody>
      </p:sp>
      <p:graphicFrame>
        <p:nvGraphicFramePr>
          <p:cNvPr id="5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429254"/>
              </p:ext>
            </p:extLst>
          </p:nvPr>
        </p:nvGraphicFramePr>
        <p:xfrm>
          <a:off x="518000" y="1301353"/>
          <a:ext cx="7498806" cy="18516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41181">
                  <a:extLst>
                    <a:ext uri="{9D8B030D-6E8A-4147-A177-3AD203B41FA5}">
                      <a16:colId xmlns:a16="http://schemas.microsoft.com/office/drawing/2014/main" xmlns="" val="3751337626"/>
                    </a:ext>
                  </a:extLst>
                </a:gridCol>
                <a:gridCol w="1041181">
                  <a:extLst>
                    <a:ext uri="{9D8B030D-6E8A-4147-A177-3AD203B41FA5}">
                      <a16:colId xmlns:a16="http://schemas.microsoft.com/office/drawing/2014/main" xmlns="" val="2197216726"/>
                    </a:ext>
                  </a:extLst>
                </a:gridCol>
                <a:gridCol w="1041181">
                  <a:extLst>
                    <a:ext uri="{9D8B030D-6E8A-4147-A177-3AD203B41FA5}">
                      <a16:colId xmlns:a16="http://schemas.microsoft.com/office/drawing/2014/main" xmlns="" val="3556106123"/>
                    </a:ext>
                  </a:extLst>
                </a:gridCol>
                <a:gridCol w="1061517">
                  <a:extLst>
                    <a:ext uri="{9D8B030D-6E8A-4147-A177-3AD203B41FA5}">
                      <a16:colId xmlns:a16="http://schemas.microsoft.com/office/drawing/2014/main" xmlns="" val="3626048715"/>
                    </a:ext>
                  </a:extLst>
                </a:gridCol>
                <a:gridCol w="1041181">
                  <a:extLst>
                    <a:ext uri="{9D8B030D-6E8A-4147-A177-3AD203B41FA5}">
                      <a16:colId xmlns:a16="http://schemas.microsoft.com/office/drawing/2014/main" xmlns="" val="2852258405"/>
                    </a:ext>
                  </a:extLst>
                </a:gridCol>
                <a:gridCol w="1231384">
                  <a:extLst>
                    <a:ext uri="{9D8B030D-6E8A-4147-A177-3AD203B41FA5}">
                      <a16:colId xmlns:a16="http://schemas.microsoft.com/office/drawing/2014/main" xmlns="" val="3015178303"/>
                    </a:ext>
                  </a:extLst>
                </a:gridCol>
                <a:gridCol w="1041181">
                  <a:extLst>
                    <a:ext uri="{9D8B030D-6E8A-4147-A177-3AD203B41FA5}">
                      <a16:colId xmlns:a16="http://schemas.microsoft.com/office/drawing/2014/main" xmlns="" val="866066693"/>
                    </a:ext>
                  </a:extLst>
                </a:gridCol>
              </a:tblGrid>
              <a:tr h="233796">
                <a:tc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Without</a:t>
                      </a:r>
                      <a:r>
                        <a:rPr lang="fr-FR" sz="1800" baseline="0" dirty="0" smtClean="0"/>
                        <a:t> 0-RTT</a:t>
                      </a:r>
                      <a:endParaRPr lang="fr-F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 smtClean="0"/>
                        <a:t>With</a:t>
                      </a:r>
                      <a:r>
                        <a:rPr lang="fr-FR" sz="1800" baseline="0" dirty="0" smtClean="0"/>
                        <a:t> 0-RTT</a:t>
                      </a:r>
                      <a:endParaRPr lang="fr-FR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 smtClean="0"/>
                        <a:t>With</a:t>
                      </a:r>
                      <a:r>
                        <a:rPr lang="fr-FR" sz="1800" baseline="0" dirty="0" smtClean="0"/>
                        <a:t> 0-RTT-BDP</a:t>
                      </a:r>
                      <a:endParaRPr lang="fr-FR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3592802"/>
                  </a:ext>
                </a:extLst>
              </a:tr>
              <a:tr h="233796">
                <a:tc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500 </a:t>
                      </a:r>
                      <a:r>
                        <a:rPr lang="fr-FR" sz="1050" dirty="0" err="1" smtClean="0"/>
                        <a:t>kB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1 MB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500</a:t>
                      </a:r>
                      <a:r>
                        <a:rPr lang="fr-FR" sz="1050" baseline="0" dirty="0" smtClean="0"/>
                        <a:t> </a:t>
                      </a:r>
                      <a:r>
                        <a:rPr lang="fr-FR" sz="1050" baseline="0" dirty="0" err="1" smtClean="0"/>
                        <a:t>kB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1 MB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500 </a:t>
                      </a:r>
                      <a:r>
                        <a:rPr lang="fr-FR" sz="1050" dirty="0" err="1" smtClean="0"/>
                        <a:t>kB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1 MB</a:t>
                      </a:r>
                      <a:endParaRPr lang="fr-FR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15560382"/>
                  </a:ext>
                </a:extLst>
              </a:tr>
              <a:tr h="382575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Min </a:t>
                      </a:r>
                      <a:r>
                        <a:rPr lang="fr-FR" sz="1050" dirty="0" err="1" smtClean="0"/>
                        <a:t>transfer</a:t>
                      </a:r>
                      <a:r>
                        <a:rPr lang="fr-FR" sz="1050" baseline="0" dirty="0" smtClean="0"/>
                        <a:t> time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3,12 s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3,87 s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2,43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3,19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1,87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2,78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661740519"/>
                  </a:ext>
                </a:extLst>
              </a:tr>
              <a:tr h="382575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err="1" smtClean="0"/>
                        <a:t>Average</a:t>
                      </a:r>
                      <a:r>
                        <a:rPr lang="fr-FR" sz="1050" dirty="0" smtClean="0"/>
                        <a:t> </a:t>
                      </a:r>
                      <a:r>
                        <a:rPr lang="fr-FR" sz="1050" dirty="0" err="1" smtClean="0"/>
                        <a:t>transfer</a:t>
                      </a:r>
                      <a:r>
                        <a:rPr lang="fr-FR" sz="1050" dirty="0" smtClean="0"/>
                        <a:t> time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11,34 s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17,15 s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7,59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10,24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4,24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6,47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971223128"/>
                  </a:ext>
                </a:extLst>
              </a:tr>
              <a:tr h="382575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Max</a:t>
                      </a:r>
                      <a:r>
                        <a:rPr lang="fr-FR" sz="1050" baseline="0" dirty="0" smtClean="0"/>
                        <a:t> </a:t>
                      </a:r>
                      <a:r>
                        <a:rPr lang="fr-FR" sz="1050" baseline="0" dirty="0" err="1" smtClean="0"/>
                        <a:t>transfer</a:t>
                      </a:r>
                      <a:r>
                        <a:rPr lang="fr-FR" sz="1050" baseline="0" dirty="0" smtClean="0"/>
                        <a:t> time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47,82 s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/>
                        <a:t>61,43 s</a:t>
                      </a:r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33,69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33,92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15,55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23,88 s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238943104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xmlns="" id="{1404D3F8-2A23-3149-821B-24366EC2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6235"/>
          </a:xfrm>
        </p:spPr>
        <p:txBody>
          <a:bodyPr/>
          <a:lstStyle/>
          <a:p>
            <a:r>
              <a:rPr lang="fr-FR" dirty="0"/>
              <a:t>0-RTT-BDP </a:t>
            </a:r>
            <a:r>
              <a:rPr lang="fr-FR" dirty="0" smtClean="0"/>
              <a:t>E</a:t>
            </a:r>
            <a:r>
              <a:rPr lang="fr-FR" dirty="0" smtClean="0"/>
              <a:t>xtension </a:t>
            </a:r>
            <a:r>
              <a:rPr lang="fr-FR" dirty="0" smtClean="0"/>
              <a:t>: Real </a:t>
            </a:r>
            <a:r>
              <a:rPr lang="fr-FR" dirty="0" smtClean="0"/>
              <a:t>Satellite </a:t>
            </a:r>
            <a:r>
              <a:rPr lang="fr-FR" dirty="0"/>
              <a:t>A</a:t>
            </a:r>
            <a:r>
              <a:rPr lang="fr-FR" dirty="0" smtClean="0"/>
              <a:t>ccess </a:t>
            </a:r>
            <a:r>
              <a:rPr lang="fr-FR" dirty="0" smtClean="0"/>
              <a:t>Performance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930876" y="3318569"/>
            <a:ext cx="11261124" cy="35394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>
              <a:defRPr sz="1200"/>
            </a:lvl1pPr>
          </a:lstStyle>
          <a:p>
            <a:r>
              <a:rPr lang="en-US" sz="2400" dirty="0" smtClean="0"/>
              <a:t>Gain for a full 500kB or 1MB transfer (including HTTP GET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0</a:t>
            </a:r>
            <a:r>
              <a:rPr lang="en-US" sz="2400" dirty="0" smtClean="0"/>
              <a:t>-RTT vs 1-RTT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up to 33% gain for 500 kB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gain </a:t>
            </a:r>
            <a:r>
              <a:rPr lang="en-US" sz="2400" dirty="0" smtClean="0"/>
              <a:t>due to </a:t>
            </a:r>
            <a:r>
              <a:rPr lang="en-US" sz="2400" dirty="0" smtClean="0"/>
              <a:t>arrival </a:t>
            </a:r>
            <a:r>
              <a:rPr lang="en-US" sz="2400" dirty="0" smtClean="0"/>
              <a:t>of HTTP request </a:t>
            </a:r>
            <a:r>
              <a:rPr lang="en-US" sz="2400" dirty="0" smtClean="0"/>
              <a:t>one </a:t>
            </a:r>
            <a:r>
              <a:rPr lang="en-US" sz="2400" dirty="0" smtClean="0"/>
              <a:t>RTT in advance </a:t>
            </a:r>
            <a:r>
              <a:rPr lang="en-US" sz="2400" dirty="0" smtClean="0"/>
              <a:t> (</a:t>
            </a:r>
            <a:r>
              <a:rPr lang="en-US" sz="2400" dirty="0" smtClean="0"/>
              <a:t>and </a:t>
            </a:r>
            <a:r>
              <a:rPr lang="en-US" sz="2400" dirty="0" smtClean="0"/>
              <a:t>satellite </a:t>
            </a:r>
            <a:r>
              <a:rPr lang="en-US" sz="2400" dirty="0" smtClean="0"/>
              <a:t>RTT !)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up to 45 % gain for 1 </a:t>
            </a:r>
            <a:r>
              <a:rPr lang="en-US" sz="2400" dirty="0" smtClean="0"/>
              <a:t>MB</a:t>
            </a:r>
            <a:endParaRPr lang="en-US" sz="2400" dirty="0" smtClean="0"/>
          </a:p>
          <a:p>
            <a:r>
              <a:rPr lang="en-US" sz="2400" dirty="0" smtClean="0"/>
              <a:t>  0</a:t>
            </a:r>
            <a:r>
              <a:rPr lang="en-US" sz="2400" dirty="0" smtClean="0"/>
              <a:t>-RTT-BDP vs 1-RTT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up to 67% gain for 500 kB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up to 62% gain for 1 MB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9" name="Ellipse 8"/>
          <p:cNvSpPr/>
          <p:nvPr/>
        </p:nvSpPr>
        <p:spPr>
          <a:xfrm>
            <a:off x="1778390" y="2421067"/>
            <a:ext cx="552918" cy="274887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816356" y="2871516"/>
            <a:ext cx="577633" cy="178666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3862047" y="2421067"/>
            <a:ext cx="552918" cy="274887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6096000" y="2421067"/>
            <a:ext cx="552918" cy="274887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4912885" y="2871516"/>
            <a:ext cx="577633" cy="178666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7198885" y="2871516"/>
            <a:ext cx="577633" cy="178666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8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xmlns="" id="{57B79364-A6C0-1E4F-9A90-7C3646232E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Transport parameters for 0-RTT connections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90027D6-492A-4C4E-92A5-B6101045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2878" y="6626632"/>
            <a:ext cx="384721" cy="184666"/>
          </a:xfrm>
        </p:spPr>
        <p:txBody>
          <a:bodyPr/>
          <a:lstStyle/>
          <a:p>
            <a:fld id="{1F15C832-BA88-44B2-B74D-EBDA7A9ACE5F}" type="slidenum">
              <a:rPr lang="fr-FR" smtClean="0"/>
              <a:pPr/>
              <a:t>9</a:t>
            </a:fld>
            <a:r>
              <a:rPr lang="fr-FR" dirty="0" smtClean="0"/>
              <a:t> / 22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800479" y="1196884"/>
            <a:ext cx="10515600" cy="43513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3524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v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076325" indent="-3143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1600" kern="1200">
                <a:solidFill>
                  <a:schemeClr val="bg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524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1400" kern="1200">
                <a:solidFill>
                  <a:schemeClr val="bg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97167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bg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i="1" dirty="0" err="1" smtClean="0"/>
              <a:t>Why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were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these</a:t>
            </a:r>
            <a:r>
              <a:rPr lang="fr-FR" sz="2400" i="1" dirty="0" smtClean="0"/>
              <a:t> tests </a:t>
            </a:r>
            <a:r>
              <a:rPr lang="fr-FR" sz="2400" i="1" dirty="0" err="1" smtClean="0"/>
              <a:t>only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run</a:t>
            </a:r>
            <a:r>
              <a:rPr lang="fr-FR" sz="2400" i="1" dirty="0" smtClean="0"/>
              <a:t> in </a:t>
            </a:r>
            <a:r>
              <a:rPr lang="fr-FR" sz="2400" i="1" dirty="0" smtClean="0"/>
              <a:t>the </a:t>
            </a:r>
            <a:r>
              <a:rPr lang="fr-FR" sz="2400" i="1" dirty="0" err="1" smtClean="0"/>
              <a:t>upload</a:t>
            </a:r>
            <a:r>
              <a:rPr lang="fr-FR" sz="2400" i="1" dirty="0" smtClean="0"/>
              <a:t> </a:t>
            </a:r>
            <a:r>
              <a:rPr lang="fr-FR" sz="2400" i="1" dirty="0" smtClean="0"/>
              <a:t>direction ? </a:t>
            </a:r>
          </a:p>
          <a:p>
            <a:pPr lvl="2"/>
            <a:r>
              <a:rPr lang="fr-FR" sz="2400" dirty="0" err="1" smtClean="0"/>
              <a:t>Because</a:t>
            </a:r>
            <a:r>
              <a:rPr lang="fr-FR" sz="2400" dirty="0" smtClean="0"/>
              <a:t> </a:t>
            </a:r>
            <a:r>
              <a:rPr lang="fr-FR" sz="2400" dirty="0" err="1" smtClean="0"/>
              <a:t>traffic</a:t>
            </a:r>
            <a:r>
              <a:rPr lang="fr-FR" sz="2400" dirty="0" smtClean="0"/>
              <a:t> </a:t>
            </a:r>
            <a:r>
              <a:rPr lang="fr-FR" sz="2400" dirty="0" err="1" smtClean="0"/>
              <a:t>was</a:t>
            </a:r>
            <a:r>
              <a:rPr lang="fr-FR" sz="2400" dirty="0" smtClean="0"/>
              <a:t> </a:t>
            </a:r>
            <a:r>
              <a:rPr lang="fr-FR" sz="2400" dirty="0" err="1" smtClean="0"/>
              <a:t>blocked</a:t>
            </a:r>
            <a:r>
              <a:rPr lang="fr-FR" sz="2400" dirty="0" smtClean="0"/>
              <a:t> (server ? ISP?) </a:t>
            </a:r>
            <a:r>
              <a:rPr lang="fr-FR" sz="2400" dirty="0" smtClean="0"/>
              <a:t>in </a:t>
            </a:r>
            <a:r>
              <a:rPr lang="fr-FR" sz="2400" dirty="0" err="1" smtClean="0"/>
              <a:t>download</a:t>
            </a:r>
            <a:r>
              <a:rPr lang="fr-FR" sz="2400" dirty="0" smtClean="0"/>
              <a:t> </a:t>
            </a:r>
            <a:r>
              <a:rPr lang="fr-FR" sz="2400" dirty="0" smtClean="0"/>
              <a:t>direction </a:t>
            </a:r>
          </a:p>
          <a:p>
            <a:r>
              <a:rPr lang="fr-FR" sz="2400" i="1" dirty="0" err="1" smtClean="0"/>
              <a:t>Why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were</a:t>
            </a:r>
            <a:r>
              <a:rPr lang="fr-FR" sz="2400" i="1" dirty="0" smtClean="0"/>
              <a:t> the tests not </a:t>
            </a:r>
            <a:r>
              <a:rPr lang="fr-FR" sz="2400" i="1" dirty="0" err="1" smtClean="0"/>
              <a:t>run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with</a:t>
            </a:r>
            <a:r>
              <a:rPr lang="fr-FR" sz="2400" i="1" dirty="0" smtClean="0"/>
              <a:t> </a:t>
            </a:r>
            <a:r>
              <a:rPr lang="fr-FR" sz="2400" i="1" dirty="0" smtClean="0"/>
              <a:t>a </a:t>
            </a:r>
            <a:r>
              <a:rPr lang="fr-FR" sz="2400" i="1" dirty="0" err="1" smtClean="0"/>
              <a:t>terrestrial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access</a:t>
            </a:r>
            <a:r>
              <a:rPr lang="fr-FR" sz="2400" i="1" dirty="0" smtClean="0"/>
              <a:t> ? </a:t>
            </a:r>
          </a:p>
          <a:p>
            <a:pPr lvl="2"/>
            <a:r>
              <a:rPr lang="fr-FR" sz="2400" dirty="0" err="1" smtClean="0"/>
              <a:t>Because</a:t>
            </a:r>
            <a:r>
              <a:rPr lang="fr-FR" sz="2400" dirty="0" smtClean="0"/>
              <a:t> </a:t>
            </a:r>
            <a:r>
              <a:rPr lang="fr-FR" sz="2400" dirty="0" err="1" smtClean="0"/>
              <a:t>my</a:t>
            </a:r>
            <a:r>
              <a:rPr lang="fr-FR" sz="2400" dirty="0" smtClean="0"/>
              <a:t> </a:t>
            </a:r>
            <a:r>
              <a:rPr lang="fr-FR" sz="2400" dirty="0" err="1" smtClean="0"/>
              <a:t>terrestrial</a:t>
            </a:r>
            <a:r>
              <a:rPr lang="fr-FR" sz="2400" dirty="0" smtClean="0"/>
              <a:t> ISP </a:t>
            </a:r>
            <a:r>
              <a:rPr lang="fr-FR" sz="2400" dirty="0" err="1" smtClean="0"/>
              <a:t>blocked</a:t>
            </a:r>
            <a:r>
              <a:rPr lang="fr-FR" sz="2400" dirty="0" smtClean="0"/>
              <a:t> </a:t>
            </a:r>
            <a:r>
              <a:rPr lang="fr-FR" sz="2400" dirty="0" err="1" smtClean="0"/>
              <a:t>traffic</a:t>
            </a:r>
            <a:r>
              <a:rPr lang="fr-FR" sz="2400" dirty="0" smtClean="0"/>
              <a:t> in </a:t>
            </a:r>
            <a:r>
              <a:rPr lang="fr-FR" sz="2400" dirty="0" err="1" smtClean="0"/>
              <a:t>both</a:t>
            </a:r>
            <a:r>
              <a:rPr lang="fr-FR" sz="2400" dirty="0" smtClean="0"/>
              <a:t> directions </a:t>
            </a:r>
          </a:p>
          <a:p>
            <a:r>
              <a:rPr lang="fr-FR" sz="2400" i="1" dirty="0" smtClean="0"/>
              <a:t>Is </a:t>
            </a:r>
            <a:r>
              <a:rPr lang="fr-FR" sz="2400" i="1" dirty="0" err="1" smtClean="0"/>
              <a:t>it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safe</a:t>
            </a:r>
            <a:r>
              <a:rPr lang="fr-FR" sz="2400" i="1" dirty="0" smtClean="0"/>
              <a:t> to </a:t>
            </a:r>
            <a:r>
              <a:rPr lang="fr-FR" sz="2400" i="1" dirty="0" err="1" smtClean="0"/>
              <a:t>deploy</a:t>
            </a:r>
            <a:r>
              <a:rPr lang="fr-FR" sz="2400" i="1" dirty="0" smtClean="0"/>
              <a:t> the </a:t>
            </a:r>
            <a:r>
              <a:rPr lang="fr-FR" sz="2400" i="1" dirty="0" smtClean="0"/>
              <a:t>0RTTBDP </a:t>
            </a:r>
            <a:r>
              <a:rPr lang="fr-FR" sz="2400" i="1" dirty="0" err="1" smtClean="0"/>
              <a:t>draft</a:t>
            </a:r>
            <a:r>
              <a:rPr lang="fr-FR" sz="2400" i="1" dirty="0" smtClean="0"/>
              <a:t> ?</a:t>
            </a:r>
          </a:p>
          <a:p>
            <a:pPr lvl="2"/>
            <a:r>
              <a:rPr lang="fr-FR" sz="2400" dirty="0" err="1" smtClean="0"/>
              <a:t>We</a:t>
            </a:r>
            <a:r>
              <a:rPr lang="fr-FR" sz="2400" dirty="0" smtClean="0"/>
              <a:t> </a:t>
            </a:r>
            <a:r>
              <a:rPr lang="fr-FR" sz="2400" dirty="0" err="1" smtClean="0"/>
              <a:t>could</a:t>
            </a:r>
            <a:r>
              <a:rPr lang="fr-FR" sz="2400" dirty="0" smtClean="0"/>
              <a:t> use </a:t>
            </a:r>
            <a:r>
              <a:rPr lang="fr-FR" sz="2400" dirty="0" err="1" smtClean="0"/>
              <a:t>this</a:t>
            </a:r>
            <a:r>
              <a:rPr lang="fr-FR" sz="2400" dirty="0" smtClean="0"/>
              <a:t> </a:t>
            </a:r>
            <a:r>
              <a:rPr lang="fr-FR" sz="2400" dirty="0" err="1" smtClean="0"/>
              <a:t>approach</a:t>
            </a:r>
            <a:r>
              <a:rPr lang="fr-FR" sz="2400" dirty="0" smtClean="0"/>
              <a:t> </a:t>
            </a:r>
            <a:r>
              <a:rPr lang="fr-FR" sz="2400" dirty="0" err="1" smtClean="0"/>
              <a:t>without</a:t>
            </a:r>
            <a:r>
              <a:rPr lang="fr-FR" sz="2400" dirty="0" smtClean="0"/>
              <a:t> «</a:t>
            </a:r>
            <a:r>
              <a:rPr lang="fr-FR" sz="2400" dirty="0" smtClean="0"/>
              <a:t> </a:t>
            </a:r>
            <a:r>
              <a:rPr lang="fr-FR" sz="2400" dirty="0" err="1" smtClean="0"/>
              <a:t>breaking</a:t>
            </a:r>
            <a:r>
              <a:rPr lang="fr-FR" sz="2400" dirty="0" smtClean="0"/>
              <a:t> » the Internet </a:t>
            </a:r>
          </a:p>
          <a:p>
            <a:pPr lvl="2"/>
            <a:r>
              <a:rPr lang="fr-FR" sz="2400" dirty="0" err="1" smtClean="0"/>
              <a:t>QoS</a:t>
            </a:r>
            <a:r>
              <a:rPr lang="fr-FR" sz="2400" dirty="0" smtClean="0"/>
              <a:t> </a:t>
            </a:r>
            <a:r>
              <a:rPr lang="fr-FR" sz="2400" dirty="0" err="1" smtClean="0"/>
              <a:t>mechanisms</a:t>
            </a:r>
            <a:r>
              <a:rPr lang="fr-FR" sz="2400" dirty="0" smtClean="0"/>
              <a:t> </a:t>
            </a:r>
            <a:r>
              <a:rPr lang="fr-FR" sz="2400" dirty="0" err="1" smtClean="0"/>
              <a:t>seem</a:t>
            </a:r>
            <a:r>
              <a:rPr lang="fr-FR" sz="2400" dirty="0" smtClean="0"/>
              <a:t> </a:t>
            </a:r>
            <a:r>
              <a:rPr lang="fr-FR" sz="2400" dirty="0" err="1" smtClean="0"/>
              <a:t>robust</a:t>
            </a:r>
            <a:r>
              <a:rPr lang="fr-FR" sz="2400" dirty="0" smtClean="0"/>
              <a:t>, </a:t>
            </a:r>
            <a:r>
              <a:rPr lang="fr-FR" sz="2400" dirty="0" err="1" smtClean="0"/>
              <a:t>need</a:t>
            </a:r>
            <a:r>
              <a:rPr lang="fr-FR" sz="2400" dirty="0" smtClean="0"/>
              <a:t> </a:t>
            </a:r>
            <a:r>
              <a:rPr lang="fr-FR" sz="2400" dirty="0" err="1" smtClean="0"/>
              <a:t>detailed</a:t>
            </a:r>
            <a:r>
              <a:rPr lang="fr-FR" sz="2400" dirty="0" smtClean="0"/>
              <a:t> simulations</a:t>
            </a:r>
            <a:endParaRPr lang="fr-FR" sz="2400" dirty="0" smtClean="0"/>
          </a:p>
          <a:p>
            <a:pPr marL="9525" lvl="1" indent="0">
              <a:buNone/>
            </a:pPr>
            <a:r>
              <a:rPr lang="fr-FR" sz="2400" b="0" i="1" dirty="0" err="1" smtClean="0"/>
              <a:t>Would</a:t>
            </a:r>
            <a:r>
              <a:rPr lang="fr-FR" sz="2400" b="0" i="1" dirty="0" smtClean="0"/>
              <a:t> </a:t>
            </a:r>
            <a:r>
              <a:rPr lang="fr-FR" sz="2400" b="0" i="1" dirty="0" err="1" smtClean="0"/>
              <a:t>you</a:t>
            </a:r>
            <a:r>
              <a:rPr lang="fr-FR" sz="2400" b="0" i="1" dirty="0" smtClean="0"/>
              <a:t> </a:t>
            </a:r>
            <a:r>
              <a:rPr lang="fr-FR" sz="2400" b="0" i="1" dirty="0" err="1" smtClean="0"/>
              <a:t>interested</a:t>
            </a:r>
            <a:r>
              <a:rPr lang="fr-FR" sz="2400" b="0" i="1" dirty="0" smtClean="0"/>
              <a:t> in </a:t>
            </a:r>
            <a:r>
              <a:rPr lang="fr-FR" sz="2400" b="0" i="1" dirty="0" err="1" smtClean="0"/>
              <a:t>implementing</a:t>
            </a:r>
            <a:r>
              <a:rPr lang="fr-FR" sz="2400" b="0" i="1" dirty="0" smtClean="0"/>
              <a:t>?</a:t>
            </a:r>
            <a:endParaRPr lang="fr-FR" sz="2400" b="0" i="1" dirty="0"/>
          </a:p>
          <a:p>
            <a:pPr lvl="2"/>
            <a:r>
              <a:rPr lang="en-GB" sz="2400" dirty="0" smtClean="0"/>
              <a:t>We are l</a:t>
            </a:r>
            <a:r>
              <a:rPr lang="en-US" sz="2400" dirty="0" err="1" smtClean="0"/>
              <a:t>ooking</a:t>
            </a:r>
            <a:r>
              <a:rPr lang="en-US" sz="2400" dirty="0" smtClean="0"/>
              <a:t> for other implementers and a future WG document  </a:t>
            </a:r>
          </a:p>
          <a:p>
            <a:pPr marL="762000" lvl="2" indent="0">
              <a:buNone/>
            </a:pPr>
            <a:endParaRPr lang="fr-FR" sz="2400" dirty="0" smtClean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1404D3F8-2A23-3149-821B-24366EC29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710857"/>
            <a:ext cx="11472001" cy="290849"/>
          </a:xfrm>
        </p:spPr>
        <p:txBody>
          <a:bodyPr/>
          <a:lstStyle/>
          <a:p>
            <a:r>
              <a:rPr lang="fr-FR" dirty="0" smtClean="0"/>
              <a:t>Questions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795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uvertures sans photo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1" id="{571F2BC4-8D3E-5C4C-845D-4DFE67C98FA3}" vid="{80B81464-A898-124E-A245-5E6FE45E78B0}"/>
    </a:ext>
  </a:extLst>
</a:theme>
</file>

<file path=ppt/theme/theme2.xml><?xml version="1.0" encoding="utf-8"?>
<a:theme xmlns:a="http://schemas.openxmlformats.org/drawingml/2006/main" name="Couvertures avec photo gauche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1" id="{571F2BC4-8D3E-5C4C-845D-4DFE67C98FA3}" vid="{8CE9797B-6BE5-1049-929D-42F8490DA462}"/>
    </a:ext>
  </a:extLst>
</a:theme>
</file>

<file path=ppt/theme/theme3.xml><?xml version="1.0" encoding="utf-8"?>
<a:theme xmlns:a="http://schemas.openxmlformats.org/drawingml/2006/main" name="Intercalaires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1" id="{571F2BC4-8D3E-5C4C-845D-4DFE67C98FA3}" vid="{8D0405DB-C7B7-EB46-BD58-D7DB66AA9826}"/>
    </a:ext>
  </a:extLst>
</a:theme>
</file>

<file path=ppt/theme/theme4.xml><?xml version="1.0" encoding="utf-8"?>
<a:theme xmlns:a="http://schemas.openxmlformats.org/drawingml/2006/main" name="Contenu">
  <a:themeElements>
    <a:clrScheme name="cnes2">
      <a:dk1>
        <a:srgbClr val="000000"/>
      </a:dk1>
      <a:lt1>
        <a:sysClr val="window" lastClr="FFFFFF"/>
      </a:lt1>
      <a:dk2>
        <a:srgbClr val="020251"/>
      </a:dk2>
      <a:lt2>
        <a:srgbClr val="646464"/>
      </a:lt2>
      <a:accent1>
        <a:srgbClr val="005191"/>
      </a:accent1>
      <a:accent2>
        <a:srgbClr val="44C39D"/>
      </a:accent2>
      <a:accent3>
        <a:srgbClr val="FF4A54"/>
      </a:accent3>
      <a:accent4>
        <a:srgbClr val="7FEDB3"/>
      </a:accent4>
      <a:accent5>
        <a:srgbClr val="68DFE3"/>
      </a:accent5>
      <a:accent6>
        <a:srgbClr val="FBDD62"/>
      </a:accent6>
      <a:hlink>
        <a:srgbClr val="9AA0FF"/>
      </a:hlink>
      <a:folHlink>
        <a:srgbClr val="FEAC5B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1" id="{571F2BC4-8D3E-5C4C-845D-4DFE67C98FA3}" vid="{21AF1618-B8C5-D24B-8EBE-8CFCC0759F93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ulaires CNES" ma:contentTypeID="0x01010000DC6006A7BDDE4C8FF96CE1CE05F6EF002240421B177A4145A68A1D0509C7E11F" ma:contentTypeVersion="40" ma:contentTypeDescription="" ma:contentTypeScope="" ma:versionID="6eceec1c8eddc0db20fd5b8cd12d964a">
  <xsd:schema xmlns:xsd="http://www.w3.org/2001/XMLSchema" xmlns:xs="http://www.w3.org/2001/XMLSchema" xmlns:p="http://schemas.microsoft.com/office/2006/metadata/properties" xmlns:ns1="http://schemas.microsoft.com/sharepoint/v3" xmlns:ns2="d98edb7b-4b69-42c3-ba31-f9a07c1e3c46" xmlns:ns3="c04198d5-9d41-4f87-9c9b-25c9d99d68b2" xmlns:ns4="1480e229-d1f0-4dea-859f-b8c45efabb7a" xmlns:ns5="http://schemas.microsoft.com/sharepoint/v4" targetNamespace="http://schemas.microsoft.com/office/2006/metadata/properties" ma:root="true" ma:fieldsID="0599521577510ed8fcf89c93a219957e" ns1:_="" ns2:_="" ns3:_="" ns4:_="" ns5:_="">
    <xsd:import namespace="http://schemas.microsoft.com/sharepoint/v3"/>
    <xsd:import namespace="d98edb7b-4b69-42c3-ba31-f9a07c1e3c46"/>
    <xsd:import namespace="c04198d5-9d41-4f87-9c9b-25c9d99d68b2"/>
    <xsd:import namespace="1480e229-d1f0-4dea-859f-b8c45efabb7a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Thème_x0020_LL"/>
                <xsd:element ref="ns2:Services_x0020_Pratiques" minOccurs="0"/>
                <xsd:element ref="ns2:RespForm"/>
                <xsd:element ref="ns2:RespTheme" minOccurs="0"/>
                <xsd:element ref="ns3:Nature" minOccurs="0"/>
                <xsd:element ref="ns2:Cible"/>
                <xsd:element ref="ns3:Sous_x002d_Themes" minOccurs="0"/>
                <xsd:element ref="ns4:TaxCatchAllLabel" minOccurs="0"/>
                <xsd:element ref="ns2:cfCentres0" minOccurs="0"/>
                <xsd:element ref="ns1:DocumentSetDescription" minOccurs="0"/>
                <xsd:element ref="ns5:IconOverlay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16" nillable="true" ma:displayName="Description" ma:description="Description de l’ensemble de documents" ma:hidden="true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edb7b-4b69-42c3-ba31-f9a07c1e3c46" elementFormDefault="qualified">
    <xsd:import namespace="http://schemas.microsoft.com/office/2006/documentManagement/types"/>
    <xsd:import namespace="http://schemas.microsoft.com/office/infopath/2007/PartnerControls"/>
    <xsd:element name="Thème_x0020_LL" ma:index="2" ma:displayName="Thème" ma:format="Dropdown" ma:internalName="Th_x00e8_me_x0020_LL">
      <xsd:simpleType>
        <xsd:restriction base="dms:Choice">
          <xsd:enumeration value="Z-archives"/>
          <xsd:enumeration value="Achats/recettes"/>
          <xsd:enumeration value="Actions R&amp;T"/>
          <xsd:enumeration value="ADHS"/>
          <xsd:enumeration value="Bureautique"/>
          <xsd:enumeration value="Conseil Administration"/>
          <xsd:enumeration value="Documentation Archives"/>
          <xsd:enumeration value="Gestion Finance"/>
          <xsd:enumeration value="Logistique, moyens généraux - Toulouse"/>
          <xsd:enumeration value="Logistique, moyens généraux - Kourou"/>
          <xsd:enumeration value="Logistique, moyens généraux, sécurité d'accès - Paris Daumesnil"/>
          <xsd:enumeration value="Logistique, moyens généraux, sécurité d'accès - Paris Les Halles"/>
          <xsd:enumeration value="Management des affaires et des projets"/>
          <xsd:enumeration value="Opérations"/>
          <xsd:enumeration value="Projets CSG"/>
          <xsd:enumeration value="Qualité"/>
          <xsd:enumeration value="Reach"/>
          <xsd:enumeration value="Représentation"/>
          <xsd:enumeration value="Ressources Humaines"/>
          <xsd:enumeration value="Sécurité du travail Ergonomie Environnement"/>
          <xsd:enumeration value="SSI"/>
          <xsd:enumeration value="Sûreté Accès - Toulouse"/>
          <xsd:enumeration value="Sûreté Accès - Kourou"/>
          <xsd:enumeration value="Système d'information"/>
          <xsd:enumeration value="Veille et Rayonnement"/>
        </xsd:restriction>
      </xsd:simpleType>
    </xsd:element>
    <xsd:element name="Services_x0020_Pratiques" ma:index="3" nillable="true" ma:displayName="Thématique" ma:internalName="Services_x0020_Pratiques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urrier&amp;Colis"/>
                    <xsd:enumeration value="Dépannage, réparation, installation"/>
                    <xsd:enumeration value="Déplacement&amp;missions"/>
                    <xsd:enumeration value="Espace de travail"/>
                    <xsd:enumeration value="Informatique"/>
                    <xsd:enumeration value="Imprimerie&amp;média"/>
                    <xsd:enumeration value="Prestations de services"/>
                    <xsd:enumeration value="Prêt"/>
                    <xsd:enumeration value="Prévention&amp;santé"/>
                    <xsd:enumeration value="Protection&amp;sécurité"/>
                    <xsd:enumeration value="Réunions, rencontres&amp;événements"/>
                    <xsd:enumeration value="Téléphonie"/>
                    <xsd:enumeration value="----"/>
                    <xsd:enumeration value="RH Carrière"/>
                    <xsd:enumeration value="RH Temps de travail"/>
                    <xsd:enumeration value="RH Rémunération"/>
                    <xsd:enumeration value="RH Protection sociale"/>
                    <xsd:enumeration value="RH Santé au travail"/>
                    <xsd:enumeration value="RH Missions&amp;remboursement de frais"/>
                    <xsd:enumeration value="RH Accord&amp;réglementation"/>
                    <xsd:enumeration value="Management"/>
                    <xsd:enumeration value="Projet"/>
                  </xsd:restriction>
                </xsd:simpleType>
              </xsd:element>
            </xsd:sequence>
          </xsd:extension>
        </xsd:complexContent>
      </xsd:complexType>
    </xsd:element>
    <xsd:element name="RespForm" ma:index="4" ma:displayName="Responsable du formulaire" ma:description="Responsable du formulaire" ma:list="UserInfo" ma:SharePointGroup="0" ma:internalName="RespForm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spTheme" ma:index="5" nillable="true" ma:displayName="Correspondant de thème" ma:description="Correspondant de thème" ma:list="UserInfo" ma:SharePointGroup="41" ma:internalName="Responsable_x0020_de_x0020_th_x00e8_m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ible" ma:index="8" ma:displayName="Cible" ma:format="Dropdown" ma:internalName="Cible" ma:readOnly="false">
      <xsd:simpleType>
        <xsd:restriction base="dms:Choice">
          <xsd:enumeration value="Manager-C/Projet"/>
          <xsd:enumeration value="Secrétaire"/>
          <xsd:enumeration value="Salariés CNES"/>
          <xsd:enumeration value="Tout public"/>
        </xsd:restriction>
      </xsd:simpleType>
    </xsd:element>
    <xsd:element name="cfCentres0" ma:index="12" ma:taxonomy="true" ma:internalName="cfCentres0" ma:taxonomyFieldName="cfCentres" ma:displayName="Centres - Etablissements" ma:readOnly="false" ma:fieldId="{cfae7dbf-fc1c-4884-b2c3-5ccd83607b77}" ma:taxonomyMulti="true" ma:sspId="43899476-92d5-47bd-aa4b-8ef5a50c3054" ma:termSetId="28451ea1-9d87-422f-b714-f82e1d7878b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4198d5-9d41-4f87-9c9b-25c9d99d68b2" elementFormDefault="qualified">
    <xsd:import namespace="http://schemas.microsoft.com/office/2006/documentManagement/types"/>
    <xsd:import namespace="http://schemas.microsoft.com/office/infopath/2007/PartnerControls"/>
    <xsd:element name="Nature" ma:index="6" nillable="true" ma:displayName="Nature" ma:default="Formulaire" ma:format="RadioButtons" ma:internalName="Nature">
      <xsd:simpleType>
        <xsd:restriction base="dms:Choice">
          <xsd:enumeration value="Formulaire"/>
          <xsd:enumeration value="Modèle"/>
        </xsd:restriction>
      </xsd:simpleType>
    </xsd:element>
    <xsd:element name="Sous_x002d_Themes" ma:index="9" nillable="true" ma:displayName="Sous-Themes-RH" ma:format="Dropdown" ma:internalName="Sous_x002d_Themes">
      <xsd:simpleType>
        <xsd:restriction base="dms:Choice">
          <xsd:enumeration value="RH - Accords et réglementation"/>
          <xsd:enumeration value="RH - Carrière"/>
          <xsd:enumeration value="RH - Missions et remboursements de frais"/>
          <xsd:enumeration value="RH - Protection sociale"/>
          <xsd:enumeration value="RH - Rémunération"/>
          <xsd:enumeration value="RH - Temps de travail"/>
          <xsd:enumeration value="RH - Santé au travai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0e229-d1f0-4dea-859f-b8c45efabb7a" elementFormDefault="qualified">
    <xsd:import namespace="http://schemas.microsoft.com/office/2006/documentManagement/types"/>
    <xsd:import namespace="http://schemas.microsoft.com/office/infopath/2007/PartnerControls"/>
    <xsd:element name="TaxCatchAllLabel" ma:index="10" nillable="true" ma:displayName="Taxonomy Catch All Column1" ma:hidden="true" ma:list="{5bfb6061-b2cf-40ef-b5f8-aa9297de9445}" ma:internalName="TaxCatchAllLabel" ma:readOnly="true" ma:showField="CatchAllDataLabel" ma:web="d98edb7b-4b69-42c3-ba31-f9a07c1e3c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19" nillable="true" ma:displayName="Taxonomy Catch All Column" ma:hidden="true" ma:list="{5bfb6061-b2cf-40ef-b5f8-aa9297de9445}" ma:internalName="TaxCatchAll" ma:showField="CatchAllData" ma:web="d98edb7b-4b69-42c3-ba31-f9a07c1e3c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ème_x0020_LL xmlns="d98edb7b-4b69-42c3-ba31-f9a07c1e3c46">Bureautique</Thème_x0020_LL>
    <TaxCatchAll xmlns="1480e229-d1f0-4dea-859f-b8c45efabb7a">
      <Value>34</Value>
      <Value>26</Value>
      <Value>115</Value>
      <Value>2</Value>
      <Value>76</Value>
    </TaxCatchAll>
    <RespForm xmlns="d98edb7b-4b69-42c3-ba31-f9a07c1e3c46">
      <UserInfo>
        <DisplayName>i:0#.w|cnesnet\medaillee</DisplayName>
        <AccountId>1243</AccountId>
        <AccountType/>
      </UserInfo>
    </RespForm>
    <RespTheme xmlns="d98edb7b-4b69-42c3-ba31-f9a07c1e3c46">
      <UserInfo>
        <DisplayName/>
        <AccountId xsi:nil="true"/>
        <AccountType/>
      </UserInfo>
    </RespTheme>
    <IconOverlay xmlns="http://schemas.microsoft.com/sharepoint/v4" xsi:nil="true"/>
    <Nature xmlns="c04198d5-9d41-4f87-9c9b-25c9d99d68b2">Modèle</Nature>
    <DocumentSetDescription xmlns="http://schemas.microsoft.com/sharepoint/v3" xsi:nil="true"/>
    <Services_x0020_Pratiques xmlns="d98edb7b-4b69-42c3-ba31-f9a07c1e3c46"/>
    <Cible xmlns="d98edb7b-4b69-42c3-ba31-f9a07c1e3c46">Salariés CNES</Cible>
    <Sous_x002d_Themes xmlns="c04198d5-9d41-4f87-9c9b-25c9d99d68b2" xsi:nil="true"/>
    <cfCentres0 xmlns="d98edb7b-4b69-42c3-ba31-f9a07c1e3c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Kourou</TermName>
          <TermId xmlns="http://schemas.microsoft.com/office/infopath/2007/PartnerControls">10e6e4f8-5444-4c46-91d9-1d88f2248fca</TermId>
        </TermInfo>
        <TermInfo xmlns="http://schemas.microsoft.com/office/infopath/2007/PartnerControls">
          <TermName xmlns="http://schemas.microsoft.com/office/infopath/2007/PartnerControls">Toulouse</TermName>
          <TermId xmlns="http://schemas.microsoft.com/office/infopath/2007/PartnerControls">4631c293-d816-4767-8a32-a2fe4467ee72</TermId>
        </TermInfo>
        <TermInfo xmlns="http://schemas.microsoft.com/office/infopath/2007/PartnerControls">
          <TermName xmlns="http://schemas.microsoft.com/office/infopath/2007/PartnerControls">Aire sur Adour</TermName>
          <TermId xmlns="http://schemas.microsoft.com/office/infopath/2007/PartnerControls">bb0d4b2a-cf9c-4ecf-a138-975cb305a5a3</TermId>
        </TermInfo>
        <TermInfo xmlns="http://schemas.microsoft.com/office/infopath/2007/PartnerControls">
          <TermName xmlns="http://schemas.microsoft.com/office/infopath/2007/PartnerControls">CST</TermName>
          <TermId xmlns="http://schemas.microsoft.com/office/infopath/2007/PartnerControls">dcfdef51-9dac-43a6-8a2b-f174591fada0</TermId>
        </TermInfo>
        <TermInfo xmlns="http://schemas.microsoft.com/office/infopath/2007/PartnerControls">
          <TermName xmlns="http://schemas.microsoft.com/office/infopath/2007/PartnerControls">Externe</TermName>
          <TermId xmlns="http://schemas.microsoft.com/office/infopath/2007/PartnerControls">433a1d26-7970-4033-a889-663dbc8acbde</TermId>
        </TermInfo>
      </Terms>
    </cfCentres0>
  </documentManagement>
</p:properties>
</file>

<file path=customXml/itemProps1.xml><?xml version="1.0" encoding="utf-8"?>
<ds:datastoreItem xmlns:ds="http://schemas.openxmlformats.org/officeDocument/2006/customXml" ds:itemID="{BA4EBBB7-F089-4223-880A-1EB1541842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8edb7b-4b69-42c3-ba31-f9a07c1e3c46"/>
    <ds:schemaRef ds:uri="c04198d5-9d41-4f87-9c9b-25c9d99d68b2"/>
    <ds:schemaRef ds:uri="1480e229-d1f0-4dea-859f-b8c45efabb7a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55DC6F-A0B3-4F44-B95F-5053F5956F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787F54-8D9D-4530-9CCD-E7E1651F5B8A}">
  <ds:schemaRefs>
    <ds:schemaRef ds:uri="1480e229-d1f0-4dea-859f-b8c45efabb7a"/>
    <ds:schemaRef ds:uri="http://schemas.microsoft.com/sharepoint/v3"/>
    <ds:schemaRef ds:uri="http://purl.org/dc/terms/"/>
    <ds:schemaRef ds:uri="http://schemas.microsoft.com/sharepoint/v4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04198d5-9d41-4f87-9c9b-25c9d99d68b2"/>
    <ds:schemaRef ds:uri="d98edb7b-4b69-42c3-ba31-f9a07c1e3c4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1015</Words>
  <Application>Microsoft Macintosh PowerPoint</Application>
  <PresentationFormat>Custom</PresentationFormat>
  <Paragraphs>257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Couvertures sans photo</vt:lpstr>
      <vt:lpstr>Couvertures avec photo gauche</vt:lpstr>
      <vt:lpstr>Intercalaires</vt:lpstr>
      <vt:lpstr>Contenu</vt:lpstr>
      <vt:lpstr>Transport parameters for 0-RTT connections</vt:lpstr>
      <vt:lpstr>The need for a quick convergence to data-rate</vt:lpstr>
      <vt:lpstr>0-RTT-BDP Extension : Description</vt:lpstr>
      <vt:lpstr>PowerPoint Presentation</vt:lpstr>
      <vt:lpstr>0-RTT-BDP Extension : Emulated Performance</vt:lpstr>
      <vt:lpstr>0-RTT-BDP Extension : Real Satellite Access Performance</vt:lpstr>
      <vt:lpstr>0-RTT-BDP Extension : Real Satellite Access Performance</vt:lpstr>
      <vt:lpstr>0-RTT-BDP Extension : Real Satellite Access Performance</vt:lpstr>
      <vt:lpstr>Questions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Franck Bigot</dc:creator>
  <cp:lastModifiedBy>Gorry Fairhurst</cp:lastModifiedBy>
  <cp:revision>69</cp:revision>
  <dcterms:created xsi:type="dcterms:W3CDTF">2021-03-04T16:38:52Z</dcterms:created>
  <dcterms:modified xsi:type="dcterms:W3CDTF">2021-12-01T10:31:59Z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0x01010000DC6006A7BDDE4C8FF96CE1CE05F6EF002240421B177A4145A68A1D0509C7E11F</vt:lpwstr>
  </property>
  <property fmtid="{D5CDD505-2E9C-101B-9397-08002B2CF9AE}" pid="3" name="cfCentres">
    <vt:lpwstr>26;#Kourou|10e6e4f8-5444-4c46-91d9-1d88f2248fca;#2;#Toulouse|4631c293-d816-4767-8a32-a2fe4467ee72;#34;#Aire sur Adour|bb0d4b2a-cf9c-4ecf-a138-975cb305a5a3;#76;#CST|dcfdef51-9dac-43a6-8a2b-f174591fada0;#115;#Externe|433a1d26-7970-4033-a889-663dbc8acbde</vt:lpwstr>
  </property>
</Properties>
</file>