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8" r:id="rId5"/>
    <p:sldMasterId id="2147483682" r:id="rId6"/>
    <p:sldMasterId id="2147483662" r:id="rId7"/>
  </p:sldMasterIdLst>
  <p:notesMasterIdLst>
    <p:notesMasterId r:id="rId13"/>
  </p:notesMasterIdLst>
  <p:handoutMasterIdLst>
    <p:handoutMasterId r:id="rId14"/>
  </p:handoutMasterIdLst>
  <p:sldIdLst>
    <p:sldId id="256" r:id="rId8"/>
    <p:sldId id="26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A09B"/>
    <a:srgbClr val="00608E"/>
    <a:srgbClr val="17467A"/>
    <a:srgbClr val="005191"/>
    <a:srgbClr val="055992"/>
    <a:srgbClr val="017394"/>
    <a:srgbClr val="44C39D"/>
    <a:srgbClr val="020251"/>
    <a:srgbClr val="00B99A"/>
    <a:srgbClr val="017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4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816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148" d="100"/>
          <a:sy n="148" d="100"/>
        </p:scale>
        <p:origin x="29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3946F89-3C8B-A74E-BE19-BACA2AE1CA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694FE-5F46-2648-BCB3-488879180D49}" type="slidenum">
              <a:rPr lang="fr-FR" smtClean="0">
                <a:latin typeface="Arial" panose="020B0604020202020204" pitchFamily="34" charset="0"/>
              </a:rPr>
              <a:t>‹#›</a:t>
            </a:fld>
            <a:endParaRPr 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25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E62194E-DFCA-4BBD-A85C-BE14FE4AC49E}" type="datetimeFigureOut">
              <a:rPr lang="fr-FR" smtClean="0"/>
              <a:pPr/>
              <a:t>01/12/21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24C0918-2127-494D-BCD3-BC383FA1C45B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27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4C0918-2127-494D-BCD3-BC383FA1C45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97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9035F44-8A02-46B4-B47F-F4E60E9896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xmlns="" id="{D0B40BE5-0338-447F-B124-9529F25F7B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6145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2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BFD8773-D6B2-411F-8580-010C32E63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267200" cy="657225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2331FCD1-E250-4EF9-9754-DC1E7A6B6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EC714140-CB00-4327-8652-2CA76C0D3C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8000" y="710857"/>
            <a:ext cx="7222050" cy="29084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xmlns="" id="{DCA4E216-1134-467D-ADE8-4AC3039CDE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608000" y="1885949"/>
            <a:ext cx="7222050" cy="384016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b="1">
                <a:latin typeface="+mn-lt"/>
                <a:cs typeface="Arial" panose="020B0604020202020204" pitchFamily="34" charset="0"/>
              </a:defRPr>
            </a:lvl1pPr>
            <a:lvl2pPr marL="323850" indent="0">
              <a:spcBef>
                <a:spcPts val="0"/>
              </a:spcBef>
              <a:buFontTx/>
              <a:buNone/>
              <a:defRPr sz="1400" b="0">
                <a:latin typeface="+mn-lt"/>
              </a:defRPr>
            </a:lvl2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3624D890-2D50-4DB4-87A1-F6A2F0C51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485" y="6626632"/>
            <a:ext cx="274114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174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+ fond dégrad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2067832-BFDC-48EB-99EE-6F76E68FED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/>
              </a:gs>
              <a:gs pos="35000">
                <a:srgbClr val="005191"/>
              </a:gs>
              <a:gs pos="0">
                <a:srgbClr val="020251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9C6F09A8-1E7A-4227-AC62-BB5DFF5A11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29E0E8E1-8776-4E1E-9E25-D90821B48FC1}"/>
              </a:ext>
            </a:extLst>
          </p:cNvPr>
          <p:cNvCxnSpPr>
            <a:cxnSpLocks/>
          </p:cNvCxnSpPr>
          <p:nvPr userDrawn="1"/>
        </p:nvCxnSpPr>
        <p:spPr>
          <a:xfrm>
            <a:off x="359999" y="592670"/>
            <a:ext cx="1147200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6F54370C-3C83-44EF-AED9-26116E41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AD1C218D-472B-480C-843F-CCCEE3CDABE5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© </a:t>
            </a:r>
            <a:r>
              <a:rPr lang="fr-FR" sz="900" b="1" dirty="0" err="1">
                <a:solidFill>
                  <a:schemeClr val="bg1"/>
                </a:solidFill>
              </a:rPr>
              <a:t>cnes</a:t>
            </a:r>
            <a:endParaRPr lang="fr-F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droite + fo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F706EE2-CE13-4715-B6F8-83FF7D0471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01693A4-7E39-4586-AE6C-D7EDEDA7012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>
                  <a:alpha val="80000"/>
                </a:schemeClr>
              </a:gs>
              <a:gs pos="35000">
                <a:srgbClr val="005191">
                  <a:alpha val="80000"/>
                </a:srgbClr>
              </a:gs>
              <a:gs pos="0">
                <a:srgbClr val="020251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xmlns="" id="{B75A0A25-8756-4511-A62F-A1E0AC3F20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7FCEFED8-BA22-4820-926E-0E5AC163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000" y="710857"/>
            <a:ext cx="5432400" cy="332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xmlns="" id="{19A34B22-BAAD-4596-A0C2-B643045A4A4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08000" y="1330325"/>
            <a:ext cx="709822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A0BDDA6F-6D73-4F96-81E5-423C8B139C67}"/>
              </a:ext>
            </a:extLst>
          </p:cNvPr>
          <p:cNvCxnSpPr>
            <a:cxnSpLocks/>
          </p:cNvCxnSpPr>
          <p:nvPr userDrawn="1"/>
        </p:nvCxnSpPr>
        <p:spPr>
          <a:xfrm>
            <a:off x="4105275" y="592670"/>
            <a:ext cx="760095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7225033C-1F46-4D5B-AF8F-00550E3DA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220411A2-D4E9-43AD-BEE7-25B13909D3BD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© </a:t>
            </a:r>
            <a:r>
              <a:rPr lang="fr-FR" sz="900" b="1" dirty="0" err="1">
                <a:solidFill>
                  <a:schemeClr val="bg1"/>
                </a:solidFill>
              </a:rPr>
              <a:t>cnes</a:t>
            </a:r>
            <a:endParaRPr lang="fr-F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F4B1AF-3C2B-471A-B0CB-68D5A7E5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F6D91DB-5D9A-4CC3-8095-F75DEEC3D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349375"/>
            <a:ext cx="4932000" cy="4320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120A064-31D4-42AE-907A-264DBC27F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349375"/>
            <a:ext cx="4932000" cy="4320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0F725E42-E135-4BB9-A7E6-8DD140B24F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1049" y="1514475"/>
            <a:ext cx="238088" cy="4068000"/>
          </a:xfrm>
          <a:prstGeom prst="rect">
            <a:avLst/>
          </a:prstGeom>
        </p:spPr>
      </p:pic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xmlns="" id="{BC50BAE0-AE32-4D4E-A6B6-B0375453F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BE74D151-8A07-43F8-855E-4AEDCEFB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36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imag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BFD8773-D6B2-411F-8580-010C32E63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267200" cy="657225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2331FCD1-E250-4EF9-9754-DC1E7A6B6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EC714140-CB00-4327-8652-2CA76C0D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000" y="710857"/>
            <a:ext cx="5432400" cy="332399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xmlns="" id="{5DF29D38-7158-4649-AD5B-919F941E18D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08000" y="1330325"/>
            <a:ext cx="7098225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A3AAF6A6-744D-4077-9457-8076575F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172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</p:spPr>
        <p:txBody>
          <a:bodyPr/>
          <a:lstStyle>
            <a:lvl1pPr>
              <a:defRPr sz="21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xmlns="" id="{0BAE0C10-DBBF-418C-B4FB-037453E9F1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CF10CCD7-E80C-45A6-9244-EEE6992B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903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xmlns="" id="{D4AE20AA-BB0A-4E74-94B5-C36D025FF4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677901D-18B9-408F-9D22-17BCDFE8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60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396657"/>
            <a:ext cx="9688875" cy="304699"/>
          </a:xfrm>
        </p:spPr>
        <p:txBody>
          <a:bodyPr/>
          <a:lstStyle>
            <a:lvl1pPr algn="ctr">
              <a:defRPr sz="2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Remerciements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xmlns="" id="{569048E8-B1C0-47BD-A569-E529BAC6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485" y="6626632"/>
            <a:ext cx="274114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98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 avec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4">
            <a:extLst>
              <a:ext uri="{FF2B5EF4-FFF2-40B4-BE49-F238E27FC236}">
                <a16:creationId xmlns:a16="http://schemas.microsoft.com/office/drawing/2014/main" xmlns="" id="{7B051257-98FB-47D1-AD92-00FFD5508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6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13" name="Espace réservé pour une image  4">
            <a:extLst>
              <a:ext uri="{FF2B5EF4-FFF2-40B4-BE49-F238E27FC236}">
                <a16:creationId xmlns:a16="http://schemas.microsoft.com/office/drawing/2014/main" xmlns="" id="{047A7C21-80BF-4B88-9BBD-7BF2004817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757F82D7-D55E-4D03-8981-8D57F63ADB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4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480" y="1396800"/>
            <a:ext cx="9689040" cy="304560"/>
          </a:xfrm>
        </p:spPr>
        <p:txBody>
          <a:bodyPr/>
          <a:lstStyle>
            <a:lvl1pPr algn="ctr">
              <a:defRPr sz="2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Remerciements</a:t>
            </a:r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xmlns="" id="{02FCA550-E61C-4836-85F0-F564BE71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485" y="6626632"/>
            <a:ext cx="274114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904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avec 1 logo parten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xmlns="" id="{091E16AC-6E81-43AE-AF77-622249D7C6F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28075" y="4706938"/>
            <a:ext cx="3335850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829F0960-CBD4-456B-BD47-21C6E44981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xmlns="" id="{38CF1F92-9B75-4E25-A346-D077D6F952E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xmlns="" id="{3B1701F7-784D-46BA-8D85-769A15CE2C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17374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avec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88568475-D0A2-426E-BB81-6EA864EC55B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6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6" name="Espace réservé pour une image  4">
            <a:extLst>
              <a:ext uri="{FF2B5EF4-FFF2-40B4-BE49-F238E27FC236}">
                <a16:creationId xmlns:a16="http://schemas.microsoft.com/office/drawing/2014/main" xmlns="" id="{E1874CC0-3FC8-449F-9A47-A271E79930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4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7" name="Espace réservé pour une image  4">
            <a:extLst>
              <a:ext uri="{FF2B5EF4-FFF2-40B4-BE49-F238E27FC236}">
                <a16:creationId xmlns:a16="http://schemas.microsoft.com/office/drawing/2014/main" xmlns="" id="{69E89F92-460D-49BC-8E61-84D7C088FB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50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xmlns="" id="{78F1BEC1-BFC0-4E23-B9AE-B9CF658971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xmlns="" id="{324769AC-81AA-4F8C-BF75-14C22B315B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xmlns="" id="{8E03375C-FD45-4574-AA7E-0317C891990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974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95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+ 1 logo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4">
            <a:extLst>
              <a:ext uri="{FF2B5EF4-FFF2-40B4-BE49-F238E27FC236}">
                <a16:creationId xmlns:a16="http://schemas.microsoft.com/office/drawing/2014/main" xmlns="" id="{F20B399D-A684-4EF1-BFD5-9C2A62FCEBF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58100" y="418536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67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+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4">
            <a:extLst>
              <a:ext uri="{FF2B5EF4-FFF2-40B4-BE49-F238E27FC236}">
                <a16:creationId xmlns:a16="http://schemas.microsoft.com/office/drawing/2014/main" xmlns="" id="{BCAE0AC3-3AD1-45CC-B8DE-CEFD7DC6327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1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4" name="Espace réservé pour une image  4">
            <a:extLst>
              <a:ext uri="{FF2B5EF4-FFF2-40B4-BE49-F238E27FC236}">
                <a16:creationId xmlns:a16="http://schemas.microsoft.com/office/drawing/2014/main" xmlns="" id="{84333F62-BE85-4EFD-B930-BDC531708F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5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2F017C8B-246A-402C-915F-A0ECF37459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99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63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38499" y="3565689"/>
            <a:ext cx="3714158" cy="338554"/>
          </a:xfrm>
        </p:spPr>
        <p:txBody>
          <a:bodyPr anchor="t" anchorCtr="0"/>
          <a:lstStyle>
            <a:lvl1pPr marL="0" indent="0" algn="l">
              <a:buNone/>
              <a:defRPr sz="2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du chapitre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xmlns="" id="{88E4FC56-8F82-4C91-95CD-8C28C6BD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99" y="2455939"/>
            <a:ext cx="7115175" cy="1107996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xmlns="" id="{77AF8B26-ABF4-4C6D-AA25-D7ECE43838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639964" y="-649367"/>
            <a:ext cx="3651642" cy="7632859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1619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D6202B63-E625-4774-AFF8-E26F52A8CE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629C28CA-FCF4-455C-AB4E-BD49AF7A8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13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10857"/>
            <a:ext cx="11479575" cy="290849"/>
          </a:xfrm>
        </p:spPr>
        <p:txBody>
          <a:bodyPr/>
          <a:lstStyle>
            <a:lvl1pPr>
              <a:defRPr sz="2100"/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08000" y="1885949"/>
            <a:ext cx="7231575" cy="384016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b="1">
                <a:latin typeface="+mn-lt"/>
                <a:cs typeface="Arial" panose="020B0604020202020204" pitchFamily="34" charset="0"/>
              </a:defRPr>
            </a:lvl1pPr>
            <a:lvl2pPr marL="323850" indent="0">
              <a:spcBef>
                <a:spcPts val="0"/>
              </a:spcBef>
              <a:buFontTx/>
              <a:buNone/>
              <a:defRPr sz="1400" b="0">
                <a:latin typeface="+mn-lt"/>
              </a:defRPr>
            </a:lvl2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05B55D58-252C-4A26-97F9-98D78228AE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EF7DD7EC-824B-4239-B9F9-268D654BD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538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8.xml"/><Relationship Id="rId12" Type="http://schemas.openxmlformats.org/officeDocument/2006/relationships/theme" Target="../theme/theme4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563" y="1221388"/>
            <a:ext cx="9688875" cy="182819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882" y="3910282"/>
            <a:ext cx="3382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lvl="0"/>
            <a:r>
              <a:rPr lang="fr-FR" dirty="0"/>
              <a:t>Lieu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8C5728B4-381A-4324-BDC3-7C5EC619356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66536" y="6141600"/>
            <a:ext cx="145892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7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815886"/>
            <a:ext cx="6096000" cy="290849"/>
          </a:xfrm>
          <a:prstGeom prst="rect">
            <a:avLst/>
          </a:prstGeom>
        </p:spPr>
        <p:txBody>
          <a:bodyPr vert="horz" wrap="square" lIns="360000" tIns="0" rIns="360000" bIns="0" rtlCol="0" anchor="b" anchorCtr="0">
            <a:spAutoFit/>
          </a:bodyPr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3631673"/>
            <a:ext cx="609600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Texte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357CBFF-1346-4243-BCAA-9A7DE088190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414536" y="6141600"/>
            <a:ext cx="145892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100" b="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200" kern="1200" cap="all" baseline="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7BB7EDC-2534-4611-95D5-5BE5203126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/>
              </a:gs>
              <a:gs pos="35000">
                <a:srgbClr val="005191"/>
              </a:gs>
              <a:gs pos="0">
                <a:srgbClr val="020251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99" y="3009937"/>
            <a:ext cx="7115175" cy="55399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fr-FR" dirty="0"/>
              <a:t>Titre du chapitre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35191" y="-663654"/>
            <a:ext cx="4243149" cy="7632859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/>
          <a:p>
            <a:pPr lvl="0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019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49600" b="1" i="0" kern="1200" cap="all" baseline="0">
          <a:solidFill>
            <a:schemeClr val="bg1">
              <a:alpha val="30000"/>
            </a:schemeClr>
          </a:solidFill>
          <a:latin typeface="Arial Black" panose="020B0604020202020204" pitchFamily="34" charset="0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4189B0E-4232-4851-A5E1-1A78B7400FE9}"/>
              </a:ext>
            </a:extLst>
          </p:cNvPr>
          <p:cNvSpPr/>
          <p:nvPr userDrawn="1"/>
        </p:nvSpPr>
        <p:spPr>
          <a:xfrm>
            <a:off x="0" y="6572250"/>
            <a:ext cx="12192000" cy="285750"/>
          </a:xfrm>
          <a:prstGeom prst="rect">
            <a:avLst/>
          </a:prstGeom>
          <a:gradFill flip="none" rotWithShape="1">
            <a:gsLst>
              <a:gs pos="100000">
                <a:srgbClr val="44C39D"/>
              </a:gs>
              <a:gs pos="48000">
                <a:srgbClr val="005191"/>
              </a:gs>
              <a:gs pos="0">
                <a:srgbClr val="020251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n-lt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A6A2C4F3-B1B4-4B67-9AFC-BE865E1658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387011" y="291600"/>
            <a:ext cx="1458929" cy="360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1374775"/>
            <a:ext cx="11472001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CF15A00-D01B-4BCF-ABFD-235FCA9AC8A4}"/>
              </a:ext>
            </a:extLst>
          </p:cNvPr>
          <p:cNvCxnSpPr/>
          <p:nvPr userDrawn="1"/>
        </p:nvCxnSpPr>
        <p:spPr>
          <a:xfrm>
            <a:off x="359999" y="592670"/>
            <a:ext cx="9688876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xmlns="" id="{AF5E90D5-963E-4737-97EC-DBB9CEB6E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485" y="6626632"/>
            <a:ext cx="274114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A9577CE9-D949-47EC-853B-FEF4C9581CBB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n-lt"/>
              </a:rPr>
              <a:t>© </a:t>
            </a:r>
            <a:r>
              <a:rPr lang="fr-FR" sz="900" b="1" dirty="0" err="1">
                <a:solidFill>
                  <a:schemeClr val="bg1"/>
                </a:solidFill>
                <a:latin typeface="+mn-lt"/>
              </a:rPr>
              <a:t>cnes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977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70" r:id="rId6"/>
    <p:sldLayoutId id="2147483673" r:id="rId7"/>
    <p:sldLayoutId id="2147483671" r:id="rId8"/>
    <p:sldLayoutId id="2147483672" r:id="rId9"/>
    <p:sldLayoutId id="2147483674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600" b="1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xmlns="" id="{C4411A78-3E90-1747-B96F-B262C88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563" y="1830786"/>
            <a:ext cx="9688875" cy="1218795"/>
          </a:xfrm>
        </p:spPr>
        <p:txBody>
          <a:bodyPr/>
          <a:lstStyle/>
          <a:p>
            <a:r>
              <a:rPr lang="fr-FR" dirty="0"/>
              <a:t>Performance implications of </a:t>
            </a:r>
            <a:r>
              <a:rPr lang="fr-FR" dirty="0" err="1"/>
              <a:t>interoperability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81FC8514-297D-1241-A1F2-74F828B2A6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17777" y="3687428"/>
            <a:ext cx="2356452" cy="276999"/>
          </a:xfrm>
        </p:spPr>
        <p:txBody>
          <a:bodyPr/>
          <a:lstStyle/>
          <a:p>
            <a:r>
              <a:rPr lang="fr-FR" sz="1800" dirty="0" smtClean="0"/>
              <a:t>2</a:t>
            </a:r>
            <a:r>
              <a:rPr lang="fr-FR" sz="1800" baseline="30000" dirty="0" smtClean="0"/>
              <a:t>nd</a:t>
            </a:r>
            <a:r>
              <a:rPr lang="fr-FR" sz="1800" dirty="0" smtClean="0"/>
              <a:t> of </a:t>
            </a:r>
            <a:r>
              <a:rPr lang="fr-FR" sz="1800" dirty="0" err="1" smtClean="0"/>
              <a:t>December</a:t>
            </a:r>
            <a:r>
              <a:rPr lang="fr-FR" sz="1800" dirty="0" smtClean="0"/>
              <a:t> 2021</a:t>
            </a:r>
            <a:endParaRPr lang="fr-FR" sz="1800" dirty="0"/>
          </a:p>
        </p:txBody>
      </p:sp>
      <p:sp>
        <p:nvSpPr>
          <p:cNvPr id="3" name="ZoneTexte 2"/>
          <p:cNvSpPr txBox="1"/>
          <p:nvPr/>
        </p:nvSpPr>
        <p:spPr>
          <a:xfrm>
            <a:off x="4778433" y="4540719"/>
            <a:ext cx="263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Nicolas </a:t>
            </a:r>
            <a:r>
              <a:rPr lang="fr-FR" dirty="0" smtClean="0">
                <a:solidFill>
                  <a:schemeClr val="accent1"/>
                </a:solidFill>
              </a:rPr>
              <a:t>KUHN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510407" y="3902872"/>
            <a:ext cx="5171187" cy="276999"/>
          </a:xfrm>
        </p:spPr>
        <p:txBody>
          <a:bodyPr/>
          <a:lstStyle/>
          <a:p>
            <a:r>
              <a:rPr lang="en-US" sz="1800" dirty="0"/>
              <a:t>2nd QUIC and Satellite Open Stakeholder Meeting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23113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xmlns="" id="{4673EC87-FDC1-5A4B-BA50-4AFFB687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to </a:t>
            </a:r>
            <a:r>
              <a:rPr lang="fr-FR" dirty="0" err="1" smtClean="0"/>
              <a:t>interoperability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Performance implications of </a:t>
            </a:r>
            <a:r>
              <a:rPr lang="fr-FR" dirty="0" err="1"/>
              <a:t>interoperability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2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9" name="Espace réservé du contenu 3"/>
          <p:cNvSpPr txBox="1">
            <a:spLocks/>
          </p:cNvSpPr>
          <p:nvPr/>
        </p:nvSpPr>
        <p:spPr>
          <a:xfrm>
            <a:off x="399795" y="1439999"/>
            <a:ext cx="3932431" cy="4877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Font typeface="Arial"/>
              <a:buNone/>
              <a:defRPr lang="fr-FR" sz="1800" b="1" kern="12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399996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v"/>
              <a:defRPr sz="18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2pPr>
            <a:lvl3pPr marL="679993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Ø"/>
              <a:defRPr sz="16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3pPr>
            <a:lvl4pPr marL="177798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4pPr>
            <a:lvl5pPr marL="228597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5pPr>
            <a:lvl6pPr marL="279397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196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96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95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tabLst/>
              <a:defRPr/>
            </a:pPr>
            <a:r>
              <a:rPr lang="fr-FR" sz="1600" dirty="0" smtClean="0">
                <a:solidFill>
                  <a:schemeClr val="accent1"/>
                </a:solidFill>
              </a:rPr>
              <a:t>« </a:t>
            </a:r>
            <a:r>
              <a:rPr lang="fr-FR" dirty="0" err="1" smtClean="0">
                <a:solidFill>
                  <a:schemeClr val="accent1"/>
                </a:solidFill>
              </a:rPr>
              <a:t>Interop</a:t>
            </a:r>
            <a:r>
              <a:rPr lang="fr-FR" dirty="0" smtClean="0">
                <a:solidFill>
                  <a:schemeClr val="accent1"/>
                </a:solidFill>
              </a:rPr>
              <a:t> » matrix </a:t>
            </a: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 smtClean="0">
                <a:solidFill>
                  <a:schemeClr val="accent1"/>
                </a:solidFill>
              </a:rPr>
              <a:t>At the </a:t>
            </a:r>
            <a:r>
              <a:rPr lang="fr-FR" dirty="0" err="1" smtClean="0">
                <a:solidFill>
                  <a:schemeClr val="accent1"/>
                </a:solidFill>
              </a:rPr>
              <a:t>core</a:t>
            </a:r>
            <a:r>
              <a:rPr lang="fr-FR" dirty="0" smtClean="0">
                <a:solidFill>
                  <a:schemeClr val="accent1"/>
                </a:solidFill>
              </a:rPr>
              <a:t> of </a:t>
            </a:r>
            <a:r>
              <a:rPr lang="fr-FR" dirty="0" smtClean="0">
                <a:solidFill>
                  <a:schemeClr val="accent1"/>
                </a:solidFill>
              </a:rPr>
              <a:t>QUIC WG </a:t>
            </a:r>
            <a:r>
              <a:rPr lang="fr-FR" dirty="0" err="1" smtClean="0">
                <a:solidFill>
                  <a:schemeClr val="accent1"/>
                </a:solidFill>
              </a:rPr>
              <a:t>activity</a:t>
            </a:r>
            <a:endParaRPr lang="fr-FR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 smtClean="0">
                <a:solidFill>
                  <a:schemeClr val="accent1"/>
                </a:solidFill>
              </a:rPr>
              <a:t>Help </a:t>
            </a:r>
            <a:r>
              <a:rPr lang="fr-FR" dirty="0" err="1" smtClean="0">
                <a:solidFill>
                  <a:schemeClr val="accent1"/>
                </a:solidFill>
              </a:rPr>
              <a:t>identify</a:t>
            </a:r>
            <a:r>
              <a:rPr lang="fr-FR" dirty="0" smtClean="0">
                <a:solidFill>
                  <a:schemeClr val="accent1"/>
                </a:solidFill>
              </a:rPr>
              <a:t> issues in the </a:t>
            </a:r>
            <a:r>
              <a:rPr lang="fr-FR" dirty="0" err="1" smtClean="0">
                <a:solidFill>
                  <a:schemeClr val="accent1"/>
                </a:solidFill>
              </a:rPr>
              <a:t>proposed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drafts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dirty="0" err="1" smtClean="0">
                <a:solidFill>
                  <a:schemeClr val="accent1"/>
                </a:solidFill>
              </a:rPr>
              <a:t>Interoperability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is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necessary</a:t>
            </a:r>
            <a:r>
              <a:rPr lang="fr-FR" dirty="0" smtClean="0">
                <a:solidFill>
                  <a:schemeClr val="accent1"/>
                </a:solidFill>
              </a:rPr>
              <a:t> for a </a:t>
            </a:r>
            <a:r>
              <a:rPr lang="fr-FR" dirty="0" err="1" smtClean="0">
                <a:solidFill>
                  <a:schemeClr val="accent1"/>
                </a:solidFill>
              </a:rPr>
              <a:t>quic</a:t>
            </a:r>
            <a:r>
              <a:rPr lang="fr-FR" dirty="0" smtClean="0">
                <a:solidFill>
                  <a:schemeClr val="accent1"/>
                </a:solidFill>
              </a:rPr>
              <a:t> client A to </a:t>
            </a:r>
            <a:r>
              <a:rPr lang="fr-FR" dirty="0" err="1" smtClean="0">
                <a:solidFill>
                  <a:schemeClr val="accent1"/>
                </a:solidFill>
              </a:rPr>
              <a:t>communicate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with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quic</a:t>
            </a:r>
            <a:r>
              <a:rPr lang="fr-FR" dirty="0" smtClean="0">
                <a:solidFill>
                  <a:schemeClr val="accent1"/>
                </a:solidFill>
              </a:rPr>
              <a:t> server B</a:t>
            </a:r>
          </a:p>
          <a:p>
            <a:pPr marR="0" lvl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8799" r="1444" b="7899"/>
          <a:stretch/>
        </p:blipFill>
        <p:spPr>
          <a:xfrm>
            <a:off x="4381191" y="1439999"/>
            <a:ext cx="7514938" cy="39698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595753" y="5371828"/>
            <a:ext cx="2292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/>
              <a:t>https://interop.seemann.io/</a:t>
            </a:r>
          </a:p>
        </p:txBody>
      </p:sp>
    </p:spTree>
    <p:extLst>
      <p:ext uri="{BB962C8B-B14F-4D97-AF65-F5344CB8AC3E}">
        <p14:creationId xmlns:p14="http://schemas.microsoft.com/office/powerpoint/2010/main" val="81603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xmlns="" id="{4673EC87-FDC1-5A4B-BA50-4AFFB687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interoperability</a:t>
            </a:r>
            <a:r>
              <a:rPr lang="fr-FR" dirty="0" smtClean="0"/>
              <a:t> </a:t>
            </a:r>
            <a:r>
              <a:rPr lang="fr-FR" dirty="0" err="1" smtClean="0"/>
              <a:t>meets</a:t>
            </a:r>
            <a:r>
              <a:rPr lang="fr-FR" dirty="0" smtClean="0"/>
              <a:t> congestion </a:t>
            </a:r>
            <a:r>
              <a:rPr lang="fr-FR" dirty="0" err="1" smtClean="0"/>
              <a:t>controls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Performance implications of </a:t>
            </a:r>
            <a:r>
              <a:rPr lang="fr-FR" dirty="0" err="1"/>
              <a:t>interoperability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3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9" name="Espace réservé du contenu 3"/>
          <p:cNvSpPr txBox="1">
            <a:spLocks/>
          </p:cNvSpPr>
          <p:nvPr/>
        </p:nvSpPr>
        <p:spPr>
          <a:xfrm>
            <a:off x="543098" y="1439999"/>
            <a:ext cx="11105804" cy="48776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Font typeface="Arial"/>
              <a:buNone/>
              <a:defRPr lang="fr-FR" sz="1800" b="1" kern="12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399996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v"/>
              <a:defRPr sz="18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2pPr>
            <a:lvl3pPr marL="679993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Ø"/>
              <a:defRPr sz="16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3pPr>
            <a:lvl4pPr marL="177798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4pPr>
            <a:lvl5pPr marL="228597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5pPr>
            <a:lvl6pPr marL="279397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196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96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95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QUIC ‘</a:t>
            </a:r>
            <a:r>
              <a:rPr lang="fr-FR" sz="2400" dirty="0" err="1" smtClean="0">
                <a:solidFill>
                  <a:schemeClr val="accent1"/>
                </a:solidFill>
              </a:rPr>
              <a:t>core</a:t>
            </a:r>
            <a:r>
              <a:rPr lang="fr-FR" sz="2400" dirty="0" smtClean="0">
                <a:solidFill>
                  <a:schemeClr val="accent1"/>
                </a:solidFill>
              </a:rPr>
              <a:t>’</a:t>
            </a: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chemeClr val="accent1"/>
                </a:solidFill>
              </a:rPr>
              <a:t>May not </a:t>
            </a:r>
            <a:r>
              <a:rPr lang="fr-FR" sz="2400" dirty="0" err="1">
                <a:solidFill>
                  <a:schemeClr val="accent1"/>
                </a:solidFill>
              </a:rPr>
              <a:t>specify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much</a:t>
            </a:r>
            <a:r>
              <a:rPr lang="fr-FR" sz="2400" dirty="0">
                <a:solidFill>
                  <a:schemeClr val="accent1"/>
                </a:solidFill>
              </a:rPr>
              <a:t> for the congestion control</a:t>
            </a: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fr-FR" sz="2400" dirty="0" err="1">
                <a:solidFill>
                  <a:schemeClr val="accent1"/>
                </a:solidFill>
              </a:rPr>
              <a:t>Interoperability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when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it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is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needed</a:t>
            </a:r>
            <a:r>
              <a:rPr lang="fr-FR" sz="2400" dirty="0">
                <a:solidFill>
                  <a:schemeClr val="accent1"/>
                </a:solidFill>
              </a:rPr>
              <a:t> for the life cycle of a </a:t>
            </a:r>
            <a:r>
              <a:rPr lang="fr-FR" sz="2400" dirty="0" err="1">
                <a:solidFill>
                  <a:schemeClr val="accent1"/>
                </a:solidFill>
              </a:rPr>
              <a:t>connection</a:t>
            </a:r>
            <a:r>
              <a:rPr lang="fr-FR" sz="2400" dirty="0">
                <a:solidFill>
                  <a:schemeClr val="accent1"/>
                </a:solidFill>
              </a:rPr>
              <a:t> (establishment, on </a:t>
            </a:r>
            <a:r>
              <a:rPr lang="fr-FR" sz="2400" dirty="0" err="1">
                <a:solidFill>
                  <a:schemeClr val="accent1"/>
                </a:solidFill>
              </a:rPr>
              <a:t>going</a:t>
            </a:r>
            <a:r>
              <a:rPr lang="fr-FR" sz="2400" dirty="0">
                <a:solidFill>
                  <a:schemeClr val="accent1"/>
                </a:solidFill>
              </a:rPr>
              <a:t>, </a:t>
            </a:r>
            <a:r>
              <a:rPr lang="fr-FR" sz="2400" dirty="0" err="1">
                <a:solidFill>
                  <a:schemeClr val="accent1"/>
                </a:solidFill>
              </a:rPr>
              <a:t>ending</a:t>
            </a:r>
            <a:r>
              <a:rPr lang="fr-FR" sz="2400" dirty="0">
                <a:solidFill>
                  <a:schemeClr val="accent1"/>
                </a:solidFill>
              </a:rPr>
              <a:t>)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QUIC extensions </a:t>
            </a:r>
            <a:r>
              <a:rPr lang="fr-FR" sz="2400" dirty="0" err="1" smtClean="0">
                <a:solidFill>
                  <a:schemeClr val="accent1"/>
                </a:solidFill>
              </a:rPr>
              <a:t>can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provide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interoperability</a:t>
            </a:r>
            <a:r>
              <a:rPr lang="fr-FR" sz="2400" dirty="0" smtClean="0">
                <a:solidFill>
                  <a:schemeClr val="accent1"/>
                </a:solidFill>
              </a:rPr>
              <a:t> for aspects of the congestion </a:t>
            </a:r>
            <a:r>
              <a:rPr lang="fr-FR" sz="2400" dirty="0" smtClean="0">
                <a:solidFill>
                  <a:schemeClr val="accent1"/>
                </a:solidFill>
              </a:rPr>
              <a:t>control</a:t>
            </a:r>
            <a:endParaRPr lang="fr-FR" sz="2400" dirty="0">
              <a:solidFill>
                <a:schemeClr val="accent1"/>
              </a:solidFill>
            </a:endParaRP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DATAGRAM : </a:t>
            </a:r>
            <a:r>
              <a:rPr lang="fr-FR" sz="2400" dirty="0" err="1" smtClean="0">
                <a:solidFill>
                  <a:schemeClr val="accent1"/>
                </a:solidFill>
              </a:rPr>
              <a:t>unreliable</a:t>
            </a:r>
            <a:r>
              <a:rPr lang="fr-FR" sz="2400" dirty="0" smtClean="0">
                <a:solidFill>
                  <a:schemeClr val="accent1"/>
                </a:solidFill>
              </a:rPr>
              <a:t> congestion control</a:t>
            </a: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ACK </a:t>
            </a:r>
            <a:r>
              <a:rPr lang="fr-FR" sz="2400" dirty="0" err="1" smtClean="0">
                <a:solidFill>
                  <a:schemeClr val="accent1"/>
                </a:solidFill>
              </a:rPr>
              <a:t>Frequency</a:t>
            </a:r>
            <a:r>
              <a:rPr lang="fr-FR" sz="2400" dirty="0" smtClean="0">
                <a:solidFill>
                  <a:schemeClr val="accent1"/>
                </a:solidFill>
              </a:rPr>
              <a:t> : tune the ACK ratio and the </a:t>
            </a:r>
            <a:r>
              <a:rPr lang="fr-FR" sz="2400" dirty="0" err="1" smtClean="0">
                <a:solidFill>
                  <a:schemeClr val="accent1"/>
                </a:solidFill>
              </a:rPr>
              <a:t>delay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between</a:t>
            </a:r>
            <a:r>
              <a:rPr lang="fr-FR" sz="2400" dirty="0" smtClean="0">
                <a:solidFill>
                  <a:schemeClr val="accent1"/>
                </a:solidFill>
              </a:rPr>
              <a:t> ACK</a:t>
            </a: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0-RTT-BDP : efficient and </a:t>
            </a:r>
            <a:r>
              <a:rPr lang="fr-FR" sz="2400" dirty="0" err="1" smtClean="0">
                <a:solidFill>
                  <a:schemeClr val="accent1"/>
                </a:solidFill>
              </a:rPr>
              <a:t>careful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connection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resumption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r-FR" sz="2400" dirty="0" err="1" smtClean="0">
                <a:solidFill>
                  <a:schemeClr val="accent1"/>
                </a:solidFill>
              </a:rPr>
              <a:t>Interoperability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can</a:t>
            </a:r>
            <a:r>
              <a:rPr lang="fr-FR" sz="2400" dirty="0" smtClean="0">
                <a:solidFill>
                  <a:schemeClr val="accent1"/>
                </a:solidFill>
              </a:rPr>
              <a:t> have an impact on the </a:t>
            </a:r>
            <a:r>
              <a:rPr lang="fr-FR" sz="2400" i="1" dirty="0" smtClean="0">
                <a:solidFill>
                  <a:schemeClr val="accent1"/>
                </a:solidFill>
              </a:rPr>
              <a:t>performance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Client and server </a:t>
            </a:r>
            <a:r>
              <a:rPr lang="fr-FR" sz="2400" i="1" dirty="0" err="1" smtClean="0">
                <a:solidFill>
                  <a:schemeClr val="accent1"/>
                </a:solidFill>
              </a:rPr>
              <a:t>both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i="1" dirty="0" err="1" smtClean="0">
                <a:solidFill>
                  <a:schemeClr val="accent1"/>
                </a:solidFill>
              </a:rPr>
              <a:t>contribute</a:t>
            </a:r>
            <a:r>
              <a:rPr lang="fr-FR" sz="2400" dirty="0" smtClean="0">
                <a:solidFill>
                  <a:schemeClr val="accent1"/>
                </a:solidFill>
              </a:rPr>
              <a:t> to the performance of a </a:t>
            </a:r>
            <a:r>
              <a:rPr lang="fr-FR" sz="2400" dirty="0" err="1" smtClean="0">
                <a:solidFill>
                  <a:schemeClr val="accent1"/>
                </a:solidFill>
              </a:rPr>
              <a:t>connection</a:t>
            </a:r>
            <a:endParaRPr lang="fr-FR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fr-FR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4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xmlns="" id="{4673EC87-FDC1-5A4B-BA50-4AFFB687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6235"/>
          </a:xfrm>
        </p:spPr>
        <p:txBody>
          <a:bodyPr/>
          <a:lstStyle/>
          <a:p>
            <a:r>
              <a:rPr lang="fr-FR" dirty="0" smtClean="0"/>
              <a:t>Transport </a:t>
            </a:r>
            <a:r>
              <a:rPr lang="fr-FR" dirty="0" err="1"/>
              <a:t>P</a:t>
            </a:r>
            <a:r>
              <a:rPr lang="fr-FR" dirty="0" err="1" smtClean="0"/>
              <a:t>arameters</a:t>
            </a:r>
            <a:r>
              <a:rPr lang="fr-FR" dirty="0" smtClean="0"/>
              <a:t> </a:t>
            </a:r>
            <a:r>
              <a:rPr lang="fr-FR" dirty="0" smtClean="0"/>
              <a:t>and QUIC </a:t>
            </a:r>
            <a:r>
              <a:rPr lang="fr-FR" dirty="0" err="1"/>
              <a:t>I</a:t>
            </a:r>
            <a:r>
              <a:rPr lang="fr-FR" dirty="0" err="1" smtClean="0"/>
              <a:t>mplementations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Performance implications of </a:t>
            </a:r>
            <a:r>
              <a:rPr lang="fr-FR" dirty="0" err="1"/>
              <a:t>interoperability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4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9" name="Espace réservé du contenu 3"/>
          <p:cNvSpPr txBox="1">
            <a:spLocks/>
          </p:cNvSpPr>
          <p:nvPr/>
        </p:nvSpPr>
        <p:spPr>
          <a:xfrm>
            <a:off x="290406" y="1074702"/>
            <a:ext cx="5520694" cy="48776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Font typeface="Arial"/>
              <a:buNone/>
              <a:defRPr lang="fr-FR" sz="1800" b="1" kern="12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399996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v"/>
              <a:defRPr sz="18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2pPr>
            <a:lvl3pPr marL="679993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Ø"/>
              <a:defRPr sz="16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3pPr>
            <a:lvl4pPr marL="177798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4pPr>
            <a:lvl5pPr marL="228597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5pPr>
            <a:lvl6pPr marL="279397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196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96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95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Default values for congestion </a:t>
            </a:r>
            <a:r>
              <a:rPr lang="fr-FR" sz="2400" dirty="0" err="1" smtClean="0">
                <a:solidFill>
                  <a:schemeClr val="accent1"/>
                </a:solidFill>
              </a:rPr>
              <a:t>controls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differ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from</a:t>
            </a:r>
            <a:r>
              <a:rPr lang="fr-FR" sz="2400" dirty="0" smtClean="0">
                <a:solidFill>
                  <a:schemeClr val="accent1"/>
                </a:solidFill>
              </a:rPr>
              <a:t> one </a:t>
            </a:r>
            <a:r>
              <a:rPr lang="fr-FR" sz="2400" dirty="0" err="1" smtClean="0">
                <a:solidFill>
                  <a:schemeClr val="accent1"/>
                </a:solidFill>
              </a:rPr>
              <a:t>implementation</a:t>
            </a:r>
            <a:r>
              <a:rPr lang="fr-FR" sz="2400" dirty="0" smtClean="0">
                <a:solidFill>
                  <a:schemeClr val="accent1"/>
                </a:solidFill>
              </a:rPr>
              <a:t> to </a:t>
            </a:r>
            <a:r>
              <a:rPr lang="fr-FR" sz="2400" dirty="0" err="1" smtClean="0">
                <a:solidFill>
                  <a:schemeClr val="accent1"/>
                </a:solidFill>
              </a:rPr>
              <a:t>another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The </a:t>
            </a:r>
            <a:r>
              <a:rPr lang="fr-FR" sz="2400" dirty="0" smtClean="0">
                <a:solidFill>
                  <a:schemeClr val="accent1"/>
                </a:solidFill>
              </a:rPr>
              <a:t>ACK </a:t>
            </a:r>
            <a:r>
              <a:rPr lang="fr-FR" sz="2400" dirty="0" smtClean="0">
                <a:solidFill>
                  <a:schemeClr val="accent1"/>
                </a:solidFill>
              </a:rPr>
              <a:t>Policy </a:t>
            </a:r>
            <a:r>
              <a:rPr lang="fr-FR" sz="2400" dirty="0" smtClean="0">
                <a:solidFill>
                  <a:schemeClr val="accent1"/>
                </a:solidFill>
              </a:rPr>
              <a:t>varies: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chemeClr val="accent1"/>
                </a:solidFill>
              </a:rPr>
              <a:t>PICOQUIC and QUICLY </a:t>
            </a:r>
            <a:r>
              <a:rPr lang="fr-FR" sz="2400" dirty="0" err="1">
                <a:solidFill>
                  <a:schemeClr val="accent1"/>
                </a:solidFill>
              </a:rPr>
              <a:t>implement</a:t>
            </a:r>
            <a:r>
              <a:rPr lang="fr-FR" sz="2400" dirty="0">
                <a:solidFill>
                  <a:schemeClr val="accent1"/>
                </a:solidFill>
              </a:rPr>
              <a:t> « ACK </a:t>
            </a:r>
            <a:r>
              <a:rPr lang="fr-FR" sz="2400" dirty="0" err="1">
                <a:solidFill>
                  <a:schemeClr val="accent1"/>
                </a:solidFill>
              </a:rPr>
              <a:t>Frequency</a:t>
            </a:r>
            <a:r>
              <a:rPr lang="fr-FR" sz="2400" dirty="0">
                <a:solidFill>
                  <a:schemeClr val="accent1"/>
                </a:solidFill>
              </a:rPr>
              <a:t> </a:t>
            </a:r>
            <a:r>
              <a:rPr lang="fr-FR" sz="2400" dirty="0" smtClean="0">
                <a:solidFill>
                  <a:schemeClr val="accent1"/>
                </a:solidFill>
              </a:rPr>
              <a:t>» (</a:t>
            </a:r>
            <a:r>
              <a:rPr lang="fr-FR" sz="2400" dirty="0" err="1" smtClean="0">
                <a:solidFill>
                  <a:schemeClr val="accent1"/>
                </a:solidFill>
              </a:rPr>
              <a:t>dynamic</a:t>
            </a:r>
            <a:r>
              <a:rPr lang="fr-FR" sz="2400" dirty="0" smtClean="0">
                <a:solidFill>
                  <a:schemeClr val="accent1"/>
                </a:solidFill>
              </a:rPr>
              <a:t> ACK </a:t>
            </a:r>
            <a:r>
              <a:rPr lang="fr-FR" sz="2400" dirty="0" err="1" smtClean="0">
                <a:solidFill>
                  <a:schemeClr val="accent1"/>
                </a:solidFill>
              </a:rPr>
              <a:t>policy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during</a:t>
            </a:r>
            <a:r>
              <a:rPr lang="fr-FR" sz="2400" dirty="0" smtClean="0">
                <a:solidFill>
                  <a:schemeClr val="accent1"/>
                </a:solidFill>
              </a:rPr>
              <a:t> a </a:t>
            </a:r>
            <a:r>
              <a:rPr lang="fr-FR" sz="2400" dirty="0" err="1" smtClean="0">
                <a:solidFill>
                  <a:schemeClr val="accent1"/>
                </a:solidFill>
              </a:rPr>
              <a:t>connection</a:t>
            </a:r>
            <a:r>
              <a:rPr lang="fr-FR" sz="2400" dirty="0" smtClean="0">
                <a:solidFill>
                  <a:schemeClr val="accent1"/>
                </a:solidFill>
              </a:rPr>
              <a:t>)</a:t>
            </a:r>
            <a:endParaRPr lang="fr-FR" sz="2400" dirty="0">
              <a:solidFill>
                <a:schemeClr val="accent1"/>
              </a:solidFill>
            </a:endParaRP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chemeClr val="accent1"/>
                </a:solidFill>
              </a:rPr>
              <a:t>NGTCP2 </a:t>
            </a:r>
            <a:r>
              <a:rPr lang="fr-FR" sz="2400" dirty="0" err="1">
                <a:solidFill>
                  <a:schemeClr val="accent1"/>
                </a:solidFill>
              </a:rPr>
              <a:t>follows</a:t>
            </a:r>
            <a:r>
              <a:rPr lang="fr-FR" sz="2400" dirty="0">
                <a:solidFill>
                  <a:schemeClr val="accent1"/>
                </a:solidFill>
              </a:rPr>
              <a:t> the RFC9000 (</a:t>
            </a:r>
            <a:r>
              <a:rPr lang="fr-FR" sz="2400" dirty="0" err="1">
                <a:solidFill>
                  <a:schemeClr val="accent1"/>
                </a:solidFill>
              </a:rPr>
              <a:t>fixed</a:t>
            </a:r>
            <a:r>
              <a:rPr lang="fr-FR" sz="2400" dirty="0">
                <a:solidFill>
                  <a:schemeClr val="accent1"/>
                </a:solidFill>
              </a:rPr>
              <a:t> ACK ratio</a:t>
            </a:r>
            <a:r>
              <a:rPr lang="fr-FR" sz="2400" dirty="0" smtClean="0">
                <a:solidFill>
                  <a:schemeClr val="accent1"/>
                </a:solidFill>
              </a:rPr>
              <a:t>)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ACK </a:t>
            </a:r>
            <a:r>
              <a:rPr lang="fr-FR" sz="2400" dirty="0" err="1" smtClean="0">
                <a:solidFill>
                  <a:schemeClr val="accent1"/>
                </a:solidFill>
              </a:rPr>
              <a:t>poilicy</a:t>
            </a:r>
            <a:r>
              <a:rPr lang="fr-FR" sz="2400" dirty="0" smtClean="0">
                <a:solidFill>
                  <a:schemeClr val="accent1"/>
                </a:solidFill>
              </a:rPr>
              <a:t> impacts performance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1"/>
                </a:solidFill>
              </a:rPr>
              <a:t>50 Mbps / 10 Mbps use-case</a:t>
            </a:r>
          </a:p>
          <a:p>
            <a:pPr marL="685746" lvl="1" indent="-285750">
              <a:buFont typeface="Arial" panose="020B0604020202020204" pitchFamily="34" charset="0"/>
              <a:buChar char="•"/>
              <a:defRPr/>
            </a:pPr>
            <a:endParaRPr lang="fr-FR" sz="2400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fr-FR" sz="2400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8A2F2BF3-D224-412B-B456-ADEAC2E9D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61986"/>
              </p:ext>
            </p:extLst>
          </p:nvPr>
        </p:nvGraphicFramePr>
        <p:xfrm>
          <a:off x="5802034" y="1534200"/>
          <a:ext cx="5710765" cy="222907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330010">
                  <a:extLst>
                    <a:ext uri="{9D8B030D-6E8A-4147-A177-3AD203B41FA5}">
                      <a16:colId xmlns:a16="http://schemas.microsoft.com/office/drawing/2014/main" xmlns="" val="4234653396"/>
                    </a:ext>
                  </a:extLst>
                </a:gridCol>
                <a:gridCol w="1408376">
                  <a:extLst>
                    <a:ext uri="{9D8B030D-6E8A-4147-A177-3AD203B41FA5}">
                      <a16:colId xmlns:a16="http://schemas.microsoft.com/office/drawing/2014/main" xmlns="" val="466595686"/>
                    </a:ext>
                  </a:extLst>
                </a:gridCol>
                <a:gridCol w="1642920">
                  <a:extLst>
                    <a:ext uri="{9D8B030D-6E8A-4147-A177-3AD203B41FA5}">
                      <a16:colId xmlns:a16="http://schemas.microsoft.com/office/drawing/2014/main" xmlns="" val="1567946111"/>
                    </a:ext>
                  </a:extLst>
                </a:gridCol>
                <a:gridCol w="1329459">
                  <a:extLst>
                    <a:ext uri="{9D8B030D-6E8A-4147-A177-3AD203B41FA5}">
                      <a16:colId xmlns:a16="http://schemas.microsoft.com/office/drawing/2014/main" xmlns="" val="388554556"/>
                    </a:ext>
                  </a:extLst>
                </a:gridCol>
              </a:tblGrid>
              <a:tr h="158761"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Transport</a:t>
                      </a:r>
                      <a:r>
                        <a:rPr lang="fr-FR" sz="900" baseline="0" dirty="0" smtClean="0">
                          <a:effectLst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</a:rPr>
                        <a:t>parameters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>
                          <a:effectLst/>
                        </a:rPr>
                        <a:t>picoquic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>
                          <a:effectLst/>
                        </a:rPr>
                        <a:t>ngtcp2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>
                          <a:effectLst/>
                        </a:rPr>
                        <a:t>quicly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49311136"/>
                  </a:ext>
                </a:extLst>
              </a:tr>
              <a:tr h="158761">
                <a:tc>
                  <a:txBody>
                    <a:bodyPr/>
                    <a:lstStyle/>
                    <a:p>
                      <a:pPr algn="l"/>
                      <a:r>
                        <a:rPr lang="fr-FR" sz="900" dirty="0" err="1">
                          <a:effectLst/>
                        </a:rPr>
                        <a:t>Intitial_max_data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effectLst/>
                        </a:rPr>
                        <a:t>1Mo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effectLst/>
                        </a:rPr>
                        <a:t>1Mo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effectLst/>
                        </a:rPr>
                        <a:t>16Mo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4980288"/>
                  </a:ext>
                </a:extLst>
              </a:tr>
              <a:tr h="3175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Initial_max_stream_data_bid_local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effectLst/>
                        </a:rPr>
                        <a:t>2Mo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effectLst/>
                        </a:rPr>
                        <a:t>256Ko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1Mo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750552"/>
                  </a:ext>
                </a:extLst>
              </a:tr>
              <a:tr h="476284">
                <a:tc>
                  <a:txBody>
                    <a:bodyPr/>
                    <a:lstStyle/>
                    <a:p>
                      <a:pPr algn="l"/>
                      <a:r>
                        <a:rPr lang="en-US" sz="900" dirty="0" err="1">
                          <a:effectLst/>
                        </a:rPr>
                        <a:t>Initial_max_stream_data_bid_remote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effectLst/>
                        </a:rPr>
                        <a:t>64Ko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effectLst/>
                        </a:rPr>
                        <a:t>256Ko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1Mo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2525327"/>
                  </a:ext>
                </a:extLst>
              </a:tr>
              <a:tr h="158761">
                <a:tc>
                  <a:txBody>
                    <a:bodyPr/>
                    <a:lstStyle/>
                    <a:p>
                      <a:pPr algn="l"/>
                      <a:r>
                        <a:rPr lang="fr-FR" sz="900">
                          <a:effectLst/>
                        </a:rPr>
                        <a:t>ICWND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10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10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effectLst/>
                        </a:rPr>
                        <a:t>10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61169495"/>
                  </a:ext>
                </a:extLst>
              </a:tr>
              <a:tr h="317522">
                <a:tc>
                  <a:txBody>
                    <a:bodyPr/>
                    <a:lstStyle/>
                    <a:p>
                      <a:pPr algn="l"/>
                      <a:r>
                        <a:rPr lang="fr-FR" sz="900">
                          <a:effectLst/>
                        </a:rPr>
                        <a:t>Max_udp_payload_size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>
                          <a:effectLst/>
                        </a:rPr>
                        <a:t>1252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effectLst/>
                        </a:rPr>
                        <a:t>1252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1252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33704853"/>
                  </a:ext>
                </a:extLst>
              </a:tr>
              <a:tr h="158761">
                <a:tc>
                  <a:txBody>
                    <a:bodyPr/>
                    <a:lstStyle/>
                    <a:p>
                      <a:pPr algn="l"/>
                      <a:r>
                        <a:rPr lang="fr-FR" sz="900">
                          <a:effectLst/>
                        </a:rPr>
                        <a:t>Max_ack_delay</a:t>
                      </a:r>
                      <a:endParaRPr lang="fr-FR" sz="9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effectLst/>
                        </a:rPr>
                        <a:t>10ms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effectLst/>
                        </a:rPr>
                        <a:t>25ms 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25ms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3440649"/>
                  </a:ext>
                </a:extLst>
              </a:tr>
              <a:tr h="482704"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Congestion control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CUBIC, BBR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CUBIC, BBR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 smtClean="0">
                          <a:effectLst/>
                        </a:rPr>
                        <a:t>CUBIC</a:t>
                      </a:r>
                      <a:endParaRPr lang="fr-FR" sz="9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41485562"/>
                  </a:ext>
                </a:extLst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975" y="4226279"/>
            <a:ext cx="2788523" cy="209139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536" y="4226279"/>
            <a:ext cx="2788523" cy="209139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188516" y="6317671"/>
            <a:ext cx="23915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CURL CLIENT</a:t>
            </a:r>
            <a:endParaRPr lang="en-US" sz="1000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17154" y="6317671"/>
            <a:ext cx="237616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PICO-QUIC CLIENT</a:t>
            </a:r>
            <a:endParaRPr lang="en-US" sz="1000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88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xmlns="" id="{4673EC87-FDC1-5A4B-BA50-4AFFB687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aways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Performance implications of </a:t>
            </a:r>
            <a:r>
              <a:rPr lang="fr-FR" dirty="0" err="1"/>
              <a:t>interoperability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5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9" name="Espace réservé du contenu 3"/>
          <p:cNvSpPr txBox="1">
            <a:spLocks/>
          </p:cNvSpPr>
          <p:nvPr/>
        </p:nvSpPr>
        <p:spPr>
          <a:xfrm>
            <a:off x="543098" y="1439999"/>
            <a:ext cx="11105804" cy="4877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Font typeface="Arial"/>
              <a:buNone/>
              <a:defRPr lang="fr-FR" sz="1800" b="1" kern="12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399996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v"/>
              <a:defRPr sz="18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2pPr>
            <a:lvl3pPr marL="679993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Ø"/>
              <a:defRPr sz="16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3pPr>
            <a:lvl4pPr marL="177798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4pPr>
            <a:lvl5pPr marL="228597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5pPr>
            <a:lvl6pPr marL="279397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196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96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95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2400" dirty="0" err="1" smtClean="0">
                <a:solidFill>
                  <a:schemeClr val="accent1"/>
                </a:solidFill>
              </a:rPr>
              <a:t>Interoperability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may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be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integrated</a:t>
            </a:r>
            <a:r>
              <a:rPr lang="fr-FR" sz="2400" dirty="0" smtClean="0">
                <a:solidFill>
                  <a:schemeClr val="accent1"/>
                </a:solidFill>
              </a:rPr>
              <a:t> as extensions to QUIC </a:t>
            </a:r>
          </a:p>
          <a:p>
            <a:pPr marL="685746" lvl="1" indent="-285750">
              <a:buClrTx/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These extensions </a:t>
            </a:r>
            <a:r>
              <a:rPr lang="fr-FR" sz="2400" dirty="0" err="1" smtClean="0">
                <a:solidFill>
                  <a:schemeClr val="accent1"/>
                </a:solidFill>
              </a:rPr>
              <a:t>can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be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negotiated</a:t>
            </a:r>
            <a:r>
              <a:rPr lang="fr-FR" sz="2400" dirty="0" smtClean="0">
                <a:solidFill>
                  <a:schemeClr val="accent1"/>
                </a:solidFill>
              </a:rPr>
              <a:t>, </a:t>
            </a:r>
            <a:r>
              <a:rPr lang="fr-FR" sz="2400" dirty="0" err="1" smtClean="0">
                <a:solidFill>
                  <a:schemeClr val="accent1"/>
                </a:solidFill>
              </a:rPr>
              <a:t>accepted</a:t>
            </a:r>
            <a:r>
              <a:rPr lang="fr-FR" sz="2400" dirty="0" smtClean="0">
                <a:solidFill>
                  <a:schemeClr val="accent1"/>
                </a:solidFill>
              </a:rPr>
              <a:t> or </a:t>
            </a:r>
            <a:r>
              <a:rPr lang="fr-FR" sz="2400" dirty="0" err="1" smtClean="0">
                <a:solidFill>
                  <a:schemeClr val="accent1"/>
                </a:solidFill>
              </a:rPr>
              <a:t>rejected</a:t>
            </a:r>
            <a:endParaRPr lang="fr-FR" sz="2400" dirty="0">
              <a:solidFill>
                <a:schemeClr val="accent1"/>
              </a:solidFill>
            </a:endParaRPr>
          </a:p>
          <a:p>
            <a:pPr marL="685746" lvl="1" indent="-285750">
              <a:buClrTx/>
              <a:buFont typeface="Arial" panose="020B0604020202020204" pitchFamily="34" charset="0"/>
              <a:buChar char="•"/>
              <a:defRPr/>
            </a:pPr>
            <a:r>
              <a:rPr lang="fr-FR" sz="2400" dirty="0" err="1" smtClean="0">
                <a:solidFill>
                  <a:schemeClr val="accent1"/>
                </a:solidFill>
              </a:rPr>
              <a:t>They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may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be</a:t>
            </a:r>
            <a:r>
              <a:rPr lang="fr-FR" sz="2400" dirty="0" smtClean="0">
                <a:solidFill>
                  <a:schemeClr val="accent1"/>
                </a:solidFill>
              </a:rPr>
              <a:t> of </a:t>
            </a:r>
            <a:r>
              <a:rPr lang="fr-FR" sz="2400" dirty="0" err="1" smtClean="0">
                <a:solidFill>
                  <a:schemeClr val="accent1"/>
                </a:solidFill>
              </a:rPr>
              <a:t>interest</a:t>
            </a:r>
            <a:r>
              <a:rPr lang="fr-FR" sz="2400" dirty="0" smtClean="0">
                <a:solidFill>
                  <a:schemeClr val="accent1"/>
                </a:solidFill>
              </a:rPr>
              <a:t> for a set of clients and servers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2400" dirty="0" err="1" smtClean="0">
                <a:solidFill>
                  <a:schemeClr val="accent1"/>
                </a:solidFill>
              </a:rPr>
              <a:t>Interoperability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with</a:t>
            </a:r>
            <a:r>
              <a:rPr lang="fr-FR" sz="2400" dirty="0" smtClean="0">
                <a:solidFill>
                  <a:schemeClr val="accent1"/>
                </a:solidFill>
              </a:rPr>
              <a:t> congestion control </a:t>
            </a:r>
            <a:r>
              <a:rPr lang="fr-FR" sz="2400" dirty="0" err="1" smtClean="0">
                <a:solidFill>
                  <a:schemeClr val="accent1"/>
                </a:solidFill>
              </a:rPr>
              <a:t>parameters</a:t>
            </a:r>
            <a:r>
              <a:rPr lang="fr-FR" sz="2400" dirty="0" smtClean="0">
                <a:solidFill>
                  <a:schemeClr val="accent1"/>
                </a:solidFill>
              </a:rPr>
              <a:t> </a:t>
            </a:r>
            <a:r>
              <a:rPr lang="fr-FR" sz="2400" dirty="0" err="1" smtClean="0">
                <a:solidFill>
                  <a:schemeClr val="accent1"/>
                </a:solidFill>
              </a:rPr>
              <a:t>contribute</a:t>
            </a:r>
            <a:r>
              <a:rPr lang="fr-FR" sz="2400" dirty="0" smtClean="0">
                <a:solidFill>
                  <a:schemeClr val="accent1"/>
                </a:solidFill>
              </a:rPr>
              <a:t> to the performance of a session</a:t>
            </a:r>
          </a:p>
          <a:p>
            <a:pPr marL="685746" lvl="1" indent="-285750">
              <a:buClrTx/>
              <a:buFont typeface="Arial" panose="020B0604020202020204" pitchFamily="34" charset="0"/>
              <a:buChar char="•"/>
              <a:defRPr/>
            </a:pPr>
            <a:r>
              <a:rPr lang="fr-FR" sz="2400" dirty="0" err="1">
                <a:solidFill>
                  <a:schemeClr val="accent1"/>
                </a:solidFill>
              </a:rPr>
              <a:t>Even</a:t>
            </a:r>
            <a:r>
              <a:rPr lang="fr-FR" sz="2400" dirty="0">
                <a:solidFill>
                  <a:schemeClr val="accent1"/>
                </a:solidFill>
              </a:rPr>
              <a:t> if </a:t>
            </a:r>
            <a:r>
              <a:rPr lang="fr-FR" sz="2400" dirty="0" err="1">
                <a:solidFill>
                  <a:schemeClr val="accent1"/>
                </a:solidFill>
              </a:rPr>
              <a:t>they</a:t>
            </a:r>
            <a:r>
              <a:rPr lang="fr-FR" sz="2400" dirty="0">
                <a:solidFill>
                  <a:schemeClr val="accent1"/>
                </a:solidFill>
              </a:rPr>
              <a:t> affect the client</a:t>
            </a:r>
            <a:r>
              <a:rPr lang="fr-FR" sz="2400" dirty="0" smtClean="0">
                <a:solidFill>
                  <a:schemeClr val="accent1"/>
                </a:solidFill>
              </a:rPr>
              <a:t>!</a:t>
            </a:r>
          </a:p>
          <a:p>
            <a:pPr marL="685746" lvl="1" indent="-285750">
              <a:buClrTx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Questions ?</a:t>
            </a:r>
            <a:endParaRPr lang="fr-FR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2400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2400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fr-FR" sz="2400" dirty="0" smtClean="0">
              <a:solidFill>
                <a:schemeClr val="accent1"/>
              </a:solidFill>
            </a:endParaRPr>
          </a:p>
          <a:p>
            <a:pPr marL="285750" marR="0" lvl="0" indent="-28575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7662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uvertures sans photo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80B81464-A898-124E-A245-5E6FE45E78B0}"/>
    </a:ext>
  </a:extLst>
</a:theme>
</file>

<file path=ppt/theme/theme2.xml><?xml version="1.0" encoding="utf-8"?>
<a:theme xmlns:a="http://schemas.openxmlformats.org/drawingml/2006/main" name="Couvertures avec photo gauche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8CE9797B-6BE5-1049-929D-42F8490DA462}"/>
    </a:ext>
  </a:extLst>
</a:theme>
</file>

<file path=ppt/theme/theme3.xml><?xml version="1.0" encoding="utf-8"?>
<a:theme xmlns:a="http://schemas.openxmlformats.org/drawingml/2006/main" name="Intercalaires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8D0405DB-C7B7-EB46-BD58-D7DB66AA9826}"/>
    </a:ext>
  </a:extLst>
</a:theme>
</file>

<file path=ppt/theme/theme4.xml><?xml version="1.0" encoding="utf-8"?>
<a:theme xmlns:a="http://schemas.openxmlformats.org/drawingml/2006/main" name="Contenu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21AF1618-B8C5-D24B-8EBE-8CFCC0759F93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ulaires CNES" ma:contentTypeID="0x01010000DC6006A7BDDE4C8FF96CE1CE05F6EF002240421B177A4145A68A1D0509C7E11F" ma:contentTypeVersion="40" ma:contentTypeDescription="" ma:contentTypeScope="" ma:versionID="6eceec1c8eddc0db20fd5b8cd12d964a">
  <xsd:schema xmlns:xsd="http://www.w3.org/2001/XMLSchema" xmlns:xs="http://www.w3.org/2001/XMLSchema" xmlns:p="http://schemas.microsoft.com/office/2006/metadata/properties" xmlns:ns1="http://schemas.microsoft.com/sharepoint/v3" xmlns:ns2="d98edb7b-4b69-42c3-ba31-f9a07c1e3c46" xmlns:ns3="c04198d5-9d41-4f87-9c9b-25c9d99d68b2" xmlns:ns4="1480e229-d1f0-4dea-859f-b8c45efabb7a" xmlns:ns5="http://schemas.microsoft.com/sharepoint/v4" targetNamespace="http://schemas.microsoft.com/office/2006/metadata/properties" ma:root="true" ma:fieldsID="0599521577510ed8fcf89c93a219957e" ns1:_="" ns2:_="" ns3:_="" ns4:_="" ns5:_="">
    <xsd:import namespace="http://schemas.microsoft.com/sharepoint/v3"/>
    <xsd:import namespace="d98edb7b-4b69-42c3-ba31-f9a07c1e3c46"/>
    <xsd:import namespace="c04198d5-9d41-4f87-9c9b-25c9d99d68b2"/>
    <xsd:import namespace="1480e229-d1f0-4dea-859f-b8c45efabb7a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Thème_x0020_LL"/>
                <xsd:element ref="ns2:Services_x0020_Pratiques" minOccurs="0"/>
                <xsd:element ref="ns2:RespForm"/>
                <xsd:element ref="ns2:RespTheme" minOccurs="0"/>
                <xsd:element ref="ns3:Nature" minOccurs="0"/>
                <xsd:element ref="ns2:Cible"/>
                <xsd:element ref="ns3:Sous_x002d_Themes" minOccurs="0"/>
                <xsd:element ref="ns4:TaxCatchAllLabel" minOccurs="0"/>
                <xsd:element ref="ns2:cfCentres0" minOccurs="0"/>
                <xsd:element ref="ns1:DocumentSetDescription" minOccurs="0"/>
                <xsd:element ref="ns5:IconOverlay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6" nillable="true" ma:displayName="Description" ma:description="Description de l’ensemble de documents" ma:hidden="true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edb7b-4b69-42c3-ba31-f9a07c1e3c46" elementFormDefault="qualified">
    <xsd:import namespace="http://schemas.microsoft.com/office/2006/documentManagement/types"/>
    <xsd:import namespace="http://schemas.microsoft.com/office/infopath/2007/PartnerControls"/>
    <xsd:element name="Thème_x0020_LL" ma:index="2" ma:displayName="Thème" ma:format="Dropdown" ma:internalName="Th_x00e8_me_x0020_LL">
      <xsd:simpleType>
        <xsd:restriction base="dms:Choice">
          <xsd:enumeration value="Z-archives"/>
          <xsd:enumeration value="Achats/recettes"/>
          <xsd:enumeration value="Actions R&amp;T"/>
          <xsd:enumeration value="ADHS"/>
          <xsd:enumeration value="Bureautique"/>
          <xsd:enumeration value="Conseil Administration"/>
          <xsd:enumeration value="Documentation Archives"/>
          <xsd:enumeration value="Gestion Finance"/>
          <xsd:enumeration value="Logistique, moyens généraux - Toulouse"/>
          <xsd:enumeration value="Logistique, moyens généraux - Kourou"/>
          <xsd:enumeration value="Logistique, moyens généraux, sécurité d'accès - Paris Daumesnil"/>
          <xsd:enumeration value="Logistique, moyens généraux, sécurité d'accès - Paris Les Halles"/>
          <xsd:enumeration value="Management des affaires et des projets"/>
          <xsd:enumeration value="Opérations"/>
          <xsd:enumeration value="Projets CSG"/>
          <xsd:enumeration value="Qualité"/>
          <xsd:enumeration value="Reach"/>
          <xsd:enumeration value="Représentation"/>
          <xsd:enumeration value="Ressources Humaines"/>
          <xsd:enumeration value="Sécurité du travail Ergonomie Environnement"/>
          <xsd:enumeration value="SSI"/>
          <xsd:enumeration value="Sûreté Accès - Toulouse"/>
          <xsd:enumeration value="Sûreté Accès - Kourou"/>
          <xsd:enumeration value="Système d'information"/>
          <xsd:enumeration value="Veille et Rayonnement"/>
        </xsd:restriction>
      </xsd:simpleType>
    </xsd:element>
    <xsd:element name="Services_x0020_Pratiques" ma:index="3" nillable="true" ma:displayName="Thématique" ma:internalName="Services_x0020_Pratique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urrier&amp;Colis"/>
                    <xsd:enumeration value="Dépannage, réparation, installation"/>
                    <xsd:enumeration value="Déplacement&amp;missions"/>
                    <xsd:enumeration value="Espace de travail"/>
                    <xsd:enumeration value="Informatique"/>
                    <xsd:enumeration value="Imprimerie&amp;média"/>
                    <xsd:enumeration value="Prestations de services"/>
                    <xsd:enumeration value="Prêt"/>
                    <xsd:enumeration value="Prévention&amp;santé"/>
                    <xsd:enumeration value="Protection&amp;sécurité"/>
                    <xsd:enumeration value="Réunions, rencontres&amp;événements"/>
                    <xsd:enumeration value="Téléphonie"/>
                    <xsd:enumeration value="----"/>
                    <xsd:enumeration value="RH Carrière"/>
                    <xsd:enumeration value="RH Temps de travail"/>
                    <xsd:enumeration value="RH Rémunération"/>
                    <xsd:enumeration value="RH Protection sociale"/>
                    <xsd:enumeration value="RH Santé au travail"/>
                    <xsd:enumeration value="RH Missions&amp;remboursement de frais"/>
                    <xsd:enumeration value="RH Accord&amp;réglementation"/>
                    <xsd:enumeration value="Management"/>
                    <xsd:enumeration value="Projet"/>
                  </xsd:restriction>
                </xsd:simpleType>
              </xsd:element>
            </xsd:sequence>
          </xsd:extension>
        </xsd:complexContent>
      </xsd:complexType>
    </xsd:element>
    <xsd:element name="RespForm" ma:index="4" ma:displayName="Responsable du formulaire" ma:description="Responsable du formulaire" ma:list="UserInfo" ma:SharePointGroup="0" ma:internalName="RespForm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spTheme" ma:index="5" nillable="true" ma:displayName="Correspondant de thème" ma:description="Correspondant de thème" ma:list="UserInfo" ma:SharePointGroup="41" ma:internalName="Responsable_x0020_de_x0020_th_x00e8_m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ible" ma:index="8" ma:displayName="Cible" ma:format="Dropdown" ma:internalName="Cible" ma:readOnly="false">
      <xsd:simpleType>
        <xsd:restriction base="dms:Choice">
          <xsd:enumeration value="Manager-C/Projet"/>
          <xsd:enumeration value="Secrétaire"/>
          <xsd:enumeration value="Salariés CNES"/>
          <xsd:enumeration value="Tout public"/>
        </xsd:restriction>
      </xsd:simpleType>
    </xsd:element>
    <xsd:element name="cfCentres0" ma:index="12" ma:taxonomy="true" ma:internalName="cfCentres0" ma:taxonomyFieldName="cfCentres" ma:displayName="Centres - Etablissements" ma:readOnly="false" ma:fieldId="{cfae7dbf-fc1c-4884-b2c3-5ccd83607b77}" ma:taxonomyMulti="true" ma:sspId="43899476-92d5-47bd-aa4b-8ef5a50c3054" ma:termSetId="28451ea1-9d87-422f-b714-f82e1d7878b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4198d5-9d41-4f87-9c9b-25c9d99d68b2" elementFormDefault="qualified">
    <xsd:import namespace="http://schemas.microsoft.com/office/2006/documentManagement/types"/>
    <xsd:import namespace="http://schemas.microsoft.com/office/infopath/2007/PartnerControls"/>
    <xsd:element name="Nature" ma:index="6" nillable="true" ma:displayName="Nature" ma:default="Formulaire" ma:format="RadioButtons" ma:internalName="Nature">
      <xsd:simpleType>
        <xsd:restriction base="dms:Choice">
          <xsd:enumeration value="Formulaire"/>
          <xsd:enumeration value="Modèle"/>
        </xsd:restriction>
      </xsd:simpleType>
    </xsd:element>
    <xsd:element name="Sous_x002d_Themes" ma:index="9" nillable="true" ma:displayName="Sous-Themes-RH" ma:format="Dropdown" ma:internalName="Sous_x002d_Themes">
      <xsd:simpleType>
        <xsd:restriction base="dms:Choice">
          <xsd:enumeration value="RH - Accords et réglementation"/>
          <xsd:enumeration value="RH - Carrière"/>
          <xsd:enumeration value="RH - Missions et remboursements de frais"/>
          <xsd:enumeration value="RH - Protection sociale"/>
          <xsd:enumeration value="RH - Rémunération"/>
          <xsd:enumeration value="RH - Temps de travail"/>
          <xsd:enumeration value="RH - Santé au travai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0e229-d1f0-4dea-859f-b8c45efabb7a" elementFormDefault="qualified">
    <xsd:import namespace="http://schemas.microsoft.com/office/2006/documentManagement/types"/>
    <xsd:import namespace="http://schemas.microsoft.com/office/infopath/2007/PartnerControls"/>
    <xsd:element name="TaxCatchAllLabel" ma:index="10" nillable="true" ma:displayName="Taxonomy Catch All Column1" ma:hidden="true" ma:list="{5bfb6061-b2cf-40ef-b5f8-aa9297de9445}" ma:internalName="TaxCatchAllLabel" ma:readOnly="true" ma:showField="CatchAllDataLabel" ma:web="d98edb7b-4b69-42c3-ba31-f9a07c1e3c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9" nillable="true" ma:displayName="Taxonomy Catch All Column" ma:hidden="true" ma:list="{5bfb6061-b2cf-40ef-b5f8-aa9297de9445}" ma:internalName="TaxCatchAll" ma:showField="CatchAllData" ma:web="d98edb7b-4b69-42c3-ba31-f9a07c1e3c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ème_x0020_LL xmlns="d98edb7b-4b69-42c3-ba31-f9a07c1e3c46">Bureautique</Thème_x0020_LL>
    <TaxCatchAll xmlns="1480e229-d1f0-4dea-859f-b8c45efabb7a">
      <Value>34</Value>
      <Value>26</Value>
      <Value>115</Value>
      <Value>2</Value>
      <Value>76</Value>
    </TaxCatchAll>
    <RespForm xmlns="d98edb7b-4b69-42c3-ba31-f9a07c1e3c46">
      <UserInfo>
        <DisplayName>i:0#.w|cnesnet\medaillee</DisplayName>
        <AccountId>1243</AccountId>
        <AccountType/>
      </UserInfo>
    </RespForm>
    <RespTheme xmlns="d98edb7b-4b69-42c3-ba31-f9a07c1e3c46">
      <UserInfo>
        <DisplayName/>
        <AccountId xsi:nil="true"/>
        <AccountType/>
      </UserInfo>
    </RespTheme>
    <IconOverlay xmlns="http://schemas.microsoft.com/sharepoint/v4" xsi:nil="true"/>
    <Nature xmlns="c04198d5-9d41-4f87-9c9b-25c9d99d68b2">Modèle</Nature>
    <DocumentSetDescription xmlns="http://schemas.microsoft.com/sharepoint/v3" xsi:nil="true"/>
    <Services_x0020_Pratiques xmlns="d98edb7b-4b69-42c3-ba31-f9a07c1e3c46"/>
    <Cible xmlns="d98edb7b-4b69-42c3-ba31-f9a07c1e3c46">Salariés CNES</Cible>
    <Sous_x002d_Themes xmlns="c04198d5-9d41-4f87-9c9b-25c9d99d68b2" xsi:nil="true"/>
    <cfCentres0 xmlns="d98edb7b-4b69-42c3-ba31-f9a07c1e3c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Kourou</TermName>
          <TermId xmlns="http://schemas.microsoft.com/office/infopath/2007/PartnerControls">10e6e4f8-5444-4c46-91d9-1d88f2248fca</TermId>
        </TermInfo>
        <TermInfo xmlns="http://schemas.microsoft.com/office/infopath/2007/PartnerControls">
          <TermName xmlns="http://schemas.microsoft.com/office/infopath/2007/PartnerControls">Toulouse</TermName>
          <TermId xmlns="http://schemas.microsoft.com/office/infopath/2007/PartnerControls">4631c293-d816-4767-8a32-a2fe4467ee72</TermId>
        </TermInfo>
        <TermInfo xmlns="http://schemas.microsoft.com/office/infopath/2007/PartnerControls">
          <TermName xmlns="http://schemas.microsoft.com/office/infopath/2007/PartnerControls">Aire sur Adour</TermName>
          <TermId xmlns="http://schemas.microsoft.com/office/infopath/2007/PartnerControls">bb0d4b2a-cf9c-4ecf-a138-975cb305a5a3</TermId>
        </TermInfo>
        <TermInfo xmlns="http://schemas.microsoft.com/office/infopath/2007/PartnerControls">
          <TermName xmlns="http://schemas.microsoft.com/office/infopath/2007/PartnerControls">CST</TermName>
          <TermId xmlns="http://schemas.microsoft.com/office/infopath/2007/PartnerControls">dcfdef51-9dac-43a6-8a2b-f174591fada0</TermId>
        </TermInfo>
        <TermInfo xmlns="http://schemas.microsoft.com/office/infopath/2007/PartnerControls">
          <TermName xmlns="http://schemas.microsoft.com/office/infopath/2007/PartnerControls">Externe</TermName>
          <TermId xmlns="http://schemas.microsoft.com/office/infopath/2007/PartnerControls">433a1d26-7970-4033-a889-663dbc8acbde</TermId>
        </TermInfo>
      </Terms>
    </cfCentres0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4EBBB7-F089-4223-880A-1EB1541842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8edb7b-4b69-42c3-ba31-f9a07c1e3c46"/>
    <ds:schemaRef ds:uri="c04198d5-9d41-4f87-9c9b-25c9d99d68b2"/>
    <ds:schemaRef ds:uri="1480e229-d1f0-4dea-859f-b8c45efabb7a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787F54-8D9D-4530-9CCD-E7E1651F5B8A}">
  <ds:schemaRefs>
    <ds:schemaRef ds:uri="1480e229-d1f0-4dea-859f-b8c45efabb7a"/>
    <ds:schemaRef ds:uri="http://schemas.microsoft.com/sharepoint/v3"/>
    <ds:schemaRef ds:uri="http://purl.org/dc/terms/"/>
    <ds:schemaRef ds:uri="http://schemas.microsoft.com/sharepoint/v4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04198d5-9d41-4f87-9c9b-25c9d99d68b2"/>
    <ds:schemaRef ds:uri="d98edb7b-4b69-42c3-ba31-f9a07c1e3c4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55DC6F-A0B3-4F44-B95F-5053F5956F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273</Words>
  <Application>Microsoft Macintosh PowerPoint</Application>
  <PresentationFormat>Custom</PresentationFormat>
  <Paragraphs>82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Couvertures sans photo</vt:lpstr>
      <vt:lpstr>Couvertures avec photo gauche</vt:lpstr>
      <vt:lpstr>Intercalaires</vt:lpstr>
      <vt:lpstr>Contenu</vt:lpstr>
      <vt:lpstr>Performance implications of interoperability</vt:lpstr>
      <vt:lpstr>Introduction to interoperability</vt:lpstr>
      <vt:lpstr>When interoperability meets congestion controls</vt:lpstr>
      <vt:lpstr>Transport Parameters and QUIC Implementations</vt:lpstr>
      <vt:lpstr>Take aways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Franck Bigot</dc:creator>
  <cp:lastModifiedBy>Gorry Fairhurst</cp:lastModifiedBy>
  <cp:revision>64</cp:revision>
  <dcterms:created xsi:type="dcterms:W3CDTF">2021-03-04T16:38:52Z</dcterms:created>
  <dcterms:modified xsi:type="dcterms:W3CDTF">2021-12-01T10:41:48Z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0x01010000DC6006A7BDDE4C8FF96CE1CE05F6EF002240421B177A4145A68A1D0509C7E11F</vt:lpwstr>
  </property>
  <property fmtid="{D5CDD505-2E9C-101B-9397-08002B2CF9AE}" pid="3" name="cfCentres">
    <vt:lpwstr>26;#Kourou|10e6e4f8-5444-4c46-91d9-1d88f2248fca;#2;#Toulouse|4631c293-d816-4767-8a32-a2fe4467ee72;#34;#Aire sur Adour|bb0d4b2a-cf9c-4ecf-a138-975cb305a5a3;#76;#CST|dcfdef51-9dac-43a6-8a2b-f174591fada0;#115;#Externe|433a1d26-7970-4033-a889-663dbc8acbde</vt:lpwstr>
  </property>
</Properties>
</file>